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0" r:id="rId2"/>
  </p:sldMasterIdLst>
  <p:notesMasterIdLst>
    <p:notesMasterId r:id="rId23"/>
  </p:notesMasterIdLst>
  <p:sldIdLst>
    <p:sldId id="340" r:id="rId3"/>
    <p:sldId id="367" r:id="rId4"/>
    <p:sldId id="380" r:id="rId5"/>
    <p:sldId id="379" r:id="rId6"/>
    <p:sldId id="373" r:id="rId7"/>
    <p:sldId id="267" r:id="rId8"/>
    <p:sldId id="339" r:id="rId9"/>
    <p:sldId id="268" r:id="rId10"/>
    <p:sldId id="272" r:id="rId11"/>
    <p:sldId id="288" r:id="rId12"/>
    <p:sldId id="378" r:id="rId13"/>
    <p:sldId id="336" r:id="rId14"/>
    <p:sldId id="374" r:id="rId15"/>
    <p:sldId id="377" r:id="rId16"/>
    <p:sldId id="289" r:id="rId17"/>
    <p:sldId id="290" r:id="rId18"/>
    <p:sldId id="269" r:id="rId19"/>
    <p:sldId id="270" r:id="rId20"/>
    <p:sldId id="296" r:id="rId21"/>
    <p:sldId id="381" r:id="rId22"/>
  </p:sldIdLst>
  <p:sldSz cx="9144000" cy="5143500" type="screen16x9"/>
  <p:notesSz cx="6797675" cy="9926638"/>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433" userDrawn="1">
          <p15:clr>
            <a:srgbClr val="A4A3A4"/>
          </p15:clr>
        </p15:guide>
        <p15:guide id="3" pos="5038" userDrawn="1">
          <p15:clr>
            <a:srgbClr val="A4A3A4"/>
          </p15:clr>
        </p15:guide>
        <p15:guide id="4" pos="1418" userDrawn="1">
          <p15:clr>
            <a:srgbClr val="A4A3A4"/>
          </p15:clr>
        </p15:guide>
        <p15:guide id="5" pos="542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Offesson" initials="SO" lastIdx="2" clrIdx="0">
    <p:extLst>
      <p:ext uri="{19B8F6BF-5375-455C-9EA6-DF929625EA0E}">
        <p15:presenceInfo xmlns:p15="http://schemas.microsoft.com/office/powerpoint/2012/main" userId="S::sandra.offesson@arbetsformedlingen.se::129974fc-f40f-4f29-9625-33b0c63348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3C9"/>
    <a:srgbClr val="D7D2C8"/>
    <a:srgbClr val="005075"/>
    <a:srgbClr val="66ACC1"/>
    <a:srgbClr val="66A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03" autoAdjust="0"/>
    <p:restoredTop sz="76378" autoAdjust="0"/>
  </p:normalViewPr>
  <p:slideViewPr>
    <p:cSldViewPr snapToGrid="0">
      <p:cViewPr varScale="1">
        <p:scale>
          <a:sx n="78" d="100"/>
          <a:sy n="78" d="100"/>
        </p:scale>
        <p:origin x="96" y="384"/>
      </p:cViewPr>
      <p:guideLst>
        <p:guide orient="horz" pos="1620"/>
        <p:guide pos="433"/>
        <p:guide pos="5038"/>
        <p:guide pos="1418"/>
        <p:guide pos="542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file1_project1\project1\riksprognos\Sandra\Prognos%20H21\UGP%20okt\Bed&#246;mningar-UGP-okt-H21.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https://mysite.arbetsformedlingen.se/personal/offsa/Documents/Demetra-output/Workspace_1/SAProcessing-1/ungdomarutb.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https://space.arbetsformedlingen.se/sites/arbetsmarknadsinsikter/Dr%20Competence/02%20VFJ/Kopia%20av%20Kopia%20av%20Bed&#246;mning%20yrkesomr&#229;den%20h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93600173431988"/>
          <c:y val="0.17499907208568627"/>
          <c:w val="0.87327733618547021"/>
          <c:h val="0.58940852090458384"/>
        </c:manualLayout>
      </c:layout>
      <c:lineChart>
        <c:grouping val="standard"/>
        <c:varyColors val="0"/>
        <c:ser>
          <c:idx val="0"/>
          <c:order val="0"/>
          <c:tx>
            <c:strRef>
              <c:f>'Annikas bild'!#REF!</c:f>
              <c:strCache>
                <c:ptCount val="1"/>
                <c:pt idx="0">
                  <c:v>#REF!</c:v>
                </c:pt>
              </c:strCache>
            </c:strRef>
          </c:tx>
          <c:spPr>
            <a:ln w="28575" cap="rnd">
              <a:solidFill>
                <a:schemeClr val="accent1"/>
              </a:solidFill>
              <a:round/>
            </a:ln>
            <a:effectLst/>
          </c:spPr>
          <c:marker>
            <c:symbol val="none"/>
          </c:marker>
          <c:cat>
            <c:multiLvlStrRef>
              <c:f>'Annikas bild'!$A$14:$B$34</c:f>
              <c:multiLvlStrCache>
                <c:ptCount val="21"/>
                <c:lvl>
                  <c:pt idx="0">
                    <c:v>jan</c:v>
                  </c:pt>
                  <c:pt idx="1">
                    <c:v>feb</c:v>
                  </c:pt>
                  <c:pt idx="2">
                    <c:v>mars</c:v>
                  </c:pt>
                  <c:pt idx="3">
                    <c:v>april</c:v>
                  </c:pt>
                  <c:pt idx="4">
                    <c:v>maj</c:v>
                  </c:pt>
                  <c:pt idx="5">
                    <c:v>juni</c:v>
                  </c:pt>
                  <c:pt idx="6">
                    <c:v>juli</c:v>
                  </c:pt>
                  <c:pt idx="7">
                    <c:v>aug</c:v>
                  </c:pt>
                  <c:pt idx="8">
                    <c:v>sept</c:v>
                  </c:pt>
                  <c:pt idx="9">
                    <c:v>okt</c:v>
                  </c:pt>
                  <c:pt idx="10">
                    <c:v>nov</c:v>
                  </c:pt>
                  <c:pt idx="11">
                    <c:v>dec</c:v>
                  </c:pt>
                  <c:pt idx="12">
                    <c:v>jan</c:v>
                  </c:pt>
                  <c:pt idx="13">
                    <c:v>feb</c:v>
                  </c:pt>
                  <c:pt idx="14">
                    <c:v>mars</c:v>
                  </c:pt>
                  <c:pt idx="15">
                    <c:v>april</c:v>
                  </c:pt>
                  <c:pt idx="16">
                    <c:v>maj</c:v>
                  </c:pt>
                  <c:pt idx="17">
                    <c:v>juni</c:v>
                  </c:pt>
                  <c:pt idx="18">
                    <c:v>juli</c:v>
                  </c:pt>
                  <c:pt idx="19">
                    <c:v>aug</c:v>
                  </c:pt>
                  <c:pt idx="20">
                    <c:v>sept</c:v>
                  </c:pt>
                </c:lvl>
                <c:lvl>
                  <c:pt idx="0">
                    <c:v>2020</c:v>
                  </c:pt>
                  <c:pt idx="12">
                    <c:v>2021</c:v>
                  </c:pt>
                </c:lvl>
              </c:multiLvlStrCache>
            </c:multiLvlStrRef>
          </c:cat>
          <c:val>
            <c:numRef>
              <c:f>'Annikas bild'!#REF!</c:f>
              <c:numCache>
                <c:formatCode>General</c:formatCode>
                <c:ptCount val="1"/>
                <c:pt idx="0">
                  <c:v>1</c:v>
                </c:pt>
              </c:numCache>
            </c:numRef>
          </c:val>
          <c:smooth val="0"/>
          <c:extLst>
            <c:ext xmlns:c16="http://schemas.microsoft.com/office/drawing/2014/chart" uri="{C3380CC4-5D6E-409C-BE32-E72D297353CC}">
              <c16:uniqueId val="{00000000-E531-41FF-BCEA-C8390F7A276D}"/>
            </c:ext>
          </c:extLst>
        </c:ser>
        <c:ser>
          <c:idx val="1"/>
          <c:order val="1"/>
          <c:tx>
            <c:strRef>
              <c:f>'Annikas bild'!$C$1</c:f>
              <c:strCache>
                <c:ptCount val="1"/>
                <c:pt idx="0">
                  <c:v>Huvudscenario</c:v>
                </c:pt>
              </c:strCache>
            </c:strRef>
          </c:tx>
          <c:spPr>
            <a:ln w="28575" cap="rnd">
              <a:solidFill>
                <a:srgbClr val="002060"/>
              </a:solidFill>
              <a:round/>
            </a:ln>
            <a:effectLst/>
          </c:spPr>
          <c:marker>
            <c:symbol val="none"/>
          </c:marker>
          <c:cat>
            <c:multiLvlStrRef>
              <c:f>'Annikas bild'!$A$14:$B$34</c:f>
              <c:multiLvlStrCache>
                <c:ptCount val="21"/>
                <c:lvl>
                  <c:pt idx="0">
                    <c:v>jan</c:v>
                  </c:pt>
                  <c:pt idx="1">
                    <c:v>feb</c:v>
                  </c:pt>
                  <c:pt idx="2">
                    <c:v>mars</c:v>
                  </c:pt>
                  <c:pt idx="3">
                    <c:v>april</c:v>
                  </c:pt>
                  <c:pt idx="4">
                    <c:v>maj</c:v>
                  </c:pt>
                  <c:pt idx="5">
                    <c:v>juni</c:v>
                  </c:pt>
                  <c:pt idx="6">
                    <c:v>juli</c:v>
                  </c:pt>
                  <c:pt idx="7">
                    <c:v>aug</c:v>
                  </c:pt>
                  <c:pt idx="8">
                    <c:v>sept</c:v>
                  </c:pt>
                  <c:pt idx="9">
                    <c:v>okt</c:v>
                  </c:pt>
                  <c:pt idx="10">
                    <c:v>nov</c:v>
                  </c:pt>
                  <c:pt idx="11">
                    <c:v>dec</c:v>
                  </c:pt>
                  <c:pt idx="12">
                    <c:v>jan</c:v>
                  </c:pt>
                  <c:pt idx="13">
                    <c:v>feb</c:v>
                  </c:pt>
                  <c:pt idx="14">
                    <c:v>mars</c:v>
                  </c:pt>
                  <c:pt idx="15">
                    <c:v>april</c:v>
                  </c:pt>
                  <c:pt idx="16">
                    <c:v>maj</c:v>
                  </c:pt>
                  <c:pt idx="17">
                    <c:v>juni</c:v>
                  </c:pt>
                  <c:pt idx="18">
                    <c:v>juli</c:v>
                  </c:pt>
                  <c:pt idx="19">
                    <c:v>aug</c:v>
                  </c:pt>
                  <c:pt idx="20">
                    <c:v>sept</c:v>
                  </c:pt>
                </c:lvl>
                <c:lvl>
                  <c:pt idx="0">
                    <c:v>2020</c:v>
                  </c:pt>
                  <c:pt idx="12">
                    <c:v>2021</c:v>
                  </c:pt>
                </c:lvl>
              </c:multiLvlStrCache>
            </c:multiLvlStrRef>
          </c:cat>
          <c:val>
            <c:numRef>
              <c:f>'Annikas bild'!$C$14:$C$34</c:f>
              <c:numCache>
                <c:formatCode>General</c:formatCode>
                <c:ptCount val="21"/>
                <c:pt idx="0">
                  <c:v>376262.08476044866</c:v>
                </c:pt>
                <c:pt idx="1">
                  <c:v>387530.66764279222</c:v>
                </c:pt>
                <c:pt idx="2">
                  <c:v>403569.11110178276</c:v>
                </c:pt>
                <c:pt idx="3">
                  <c:v>422637.13191368984</c:v>
                </c:pt>
                <c:pt idx="4">
                  <c:v>441381.46819505288</c:v>
                </c:pt>
                <c:pt idx="5">
                  <c:v>456148.8847490722</c:v>
                </c:pt>
                <c:pt idx="6">
                  <c:v>464467.8603854893</c:v>
                </c:pt>
                <c:pt idx="7">
                  <c:v>466091.09911731165</c:v>
                </c:pt>
                <c:pt idx="8">
                  <c:v>463603.29202957189</c:v>
                </c:pt>
                <c:pt idx="9">
                  <c:v>460286.70029052725</c:v>
                </c:pt>
                <c:pt idx="10">
                  <c:v>458343.24260341306</c:v>
                </c:pt>
                <c:pt idx="11">
                  <c:v>457506.0314707642</c:v>
                </c:pt>
                <c:pt idx="12">
                  <c:v>455499.58693403064</c:v>
                </c:pt>
                <c:pt idx="13">
                  <c:v>450210.83948317642</c:v>
                </c:pt>
                <c:pt idx="14">
                  <c:v>441558.40172966773</c:v>
                </c:pt>
                <c:pt idx="15">
                  <c:v>431186.73691024299</c:v>
                </c:pt>
                <c:pt idx="16">
                  <c:v>420707.43607007043</c:v>
                </c:pt>
                <c:pt idx="17">
                  <c:v>411028.3394177999</c:v>
                </c:pt>
                <c:pt idx="18">
                  <c:v>402207.22530064819</c:v>
                </c:pt>
                <c:pt idx="19">
                  <c:v>393831.79321656382</c:v>
                </c:pt>
                <c:pt idx="20">
                  <c:v>386083.68930090289</c:v>
                </c:pt>
              </c:numCache>
            </c:numRef>
          </c:val>
          <c:smooth val="1"/>
          <c:extLst>
            <c:ext xmlns:c16="http://schemas.microsoft.com/office/drawing/2014/chart" uri="{C3380CC4-5D6E-409C-BE32-E72D297353CC}">
              <c16:uniqueId val="{00000001-E531-41FF-BCEA-C8390F7A276D}"/>
            </c:ext>
          </c:extLst>
        </c:ser>
        <c:ser>
          <c:idx val="2"/>
          <c:order val="2"/>
          <c:tx>
            <c:strRef>
              <c:f>'Annikas bild'!#REF!</c:f>
              <c:strCache>
                <c:ptCount val="1"/>
                <c:pt idx="0">
                  <c:v>#REF!</c:v>
                </c:pt>
              </c:strCache>
            </c:strRef>
          </c:tx>
          <c:spPr>
            <a:ln w="28575" cap="rnd">
              <a:solidFill>
                <a:schemeClr val="accent3"/>
              </a:solidFill>
              <a:round/>
            </a:ln>
            <a:effectLst/>
          </c:spPr>
          <c:marker>
            <c:symbol val="none"/>
          </c:marker>
          <c:cat>
            <c:multiLvlStrRef>
              <c:f>'Annikas bild'!$A$14:$B$34</c:f>
              <c:multiLvlStrCache>
                <c:ptCount val="21"/>
                <c:lvl>
                  <c:pt idx="0">
                    <c:v>jan</c:v>
                  </c:pt>
                  <c:pt idx="1">
                    <c:v>feb</c:v>
                  </c:pt>
                  <c:pt idx="2">
                    <c:v>mars</c:v>
                  </c:pt>
                  <c:pt idx="3">
                    <c:v>april</c:v>
                  </c:pt>
                  <c:pt idx="4">
                    <c:v>maj</c:v>
                  </c:pt>
                  <c:pt idx="5">
                    <c:v>juni</c:v>
                  </c:pt>
                  <c:pt idx="6">
                    <c:v>juli</c:v>
                  </c:pt>
                  <c:pt idx="7">
                    <c:v>aug</c:v>
                  </c:pt>
                  <c:pt idx="8">
                    <c:v>sept</c:v>
                  </c:pt>
                  <c:pt idx="9">
                    <c:v>okt</c:v>
                  </c:pt>
                  <c:pt idx="10">
                    <c:v>nov</c:v>
                  </c:pt>
                  <c:pt idx="11">
                    <c:v>dec</c:v>
                  </c:pt>
                  <c:pt idx="12">
                    <c:v>jan</c:v>
                  </c:pt>
                  <c:pt idx="13">
                    <c:v>feb</c:v>
                  </c:pt>
                  <c:pt idx="14">
                    <c:v>mars</c:v>
                  </c:pt>
                  <c:pt idx="15">
                    <c:v>april</c:v>
                  </c:pt>
                  <c:pt idx="16">
                    <c:v>maj</c:v>
                  </c:pt>
                  <c:pt idx="17">
                    <c:v>juni</c:v>
                  </c:pt>
                  <c:pt idx="18">
                    <c:v>juli</c:v>
                  </c:pt>
                  <c:pt idx="19">
                    <c:v>aug</c:v>
                  </c:pt>
                  <c:pt idx="20">
                    <c:v>sept</c:v>
                  </c:pt>
                </c:lvl>
                <c:lvl>
                  <c:pt idx="0">
                    <c:v>2020</c:v>
                  </c:pt>
                  <c:pt idx="12">
                    <c:v>2021</c:v>
                  </c:pt>
                </c:lvl>
              </c:multiLvlStrCache>
            </c:multiLvlStrRef>
          </c:cat>
          <c:val>
            <c:numRef>
              <c:f>'Annikas bild'!#REF!</c:f>
              <c:numCache>
                <c:formatCode>General</c:formatCode>
                <c:ptCount val="1"/>
                <c:pt idx="0">
                  <c:v>1</c:v>
                </c:pt>
              </c:numCache>
            </c:numRef>
          </c:val>
          <c:smooth val="0"/>
          <c:extLst>
            <c:ext xmlns:c16="http://schemas.microsoft.com/office/drawing/2014/chart" uri="{C3380CC4-5D6E-409C-BE32-E72D297353CC}">
              <c16:uniqueId val="{00000002-E531-41FF-BCEA-C8390F7A276D}"/>
            </c:ext>
          </c:extLst>
        </c:ser>
        <c:dLbls>
          <c:showLegendKey val="0"/>
          <c:showVal val="0"/>
          <c:showCatName val="0"/>
          <c:showSerName val="0"/>
          <c:showPercent val="0"/>
          <c:showBubbleSize val="0"/>
        </c:dLbls>
        <c:smooth val="0"/>
        <c:axId val="84900168"/>
        <c:axId val="84902912"/>
        <c:extLst/>
      </c:lineChart>
      <c:catAx>
        <c:axId val="84900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300000" spcFirstLastPara="1" vertOverflow="ellipsis" wrap="square" anchor="ctr" anchorCtr="1"/>
          <a:lstStyle/>
          <a:p>
            <a:pPr>
              <a:defRPr sz="1000" b="0" i="0" u="none" strike="noStrike" kern="1200" baseline="0">
                <a:ln>
                  <a:noFill/>
                </a:ln>
                <a:solidFill>
                  <a:schemeClr val="tx1"/>
                </a:solidFill>
                <a:latin typeface="+mj-lt"/>
                <a:ea typeface="+mn-ea"/>
                <a:cs typeface="+mn-cs"/>
              </a:defRPr>
            </a:pPr>
            <a:endParaRPr lang="sv-SE"/>
          </a:p>
        </c:txPr>
        <c:crossAx val="84902912"/>
        <c:crosses val="autoZero"/>
        <c:auto val="1"/>
        <c:lblAlgn val="ctr"/>
        <c:lblOffset val="100"/>
        <c:tickLblSkip val="1"/>
        <c:noMultiLvlLbl val="0"/>
      </c:catAx>
      <c:valAx>
        <c:axId val="84902912"/>
        <c:scaling>
          <c:orientation val="minMax"/>
          <c:min val="300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j-lt"/>
                <a:ea typeface="+mn-ea"/>
                <a:cs typeface="+mn-cs"/>
              </a:defRPr>
            </a:pPr>
            <a:endParaRPr lang="sv-SE"/>
          </a:p>
        </c:txPr>
        <c:crossAx val="84900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b="1">
          <a:solidFill>
            <a:sysClr val="windowText" lastClr="000000"/>
          </a:solidFill>
          <a:latin typeface="+mj-lt"/>
        </a:defRPr>
      </a:pPr>
      <a:endParaRPr lang="sv-SE"/>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82455437176383"/>
          <c:y val="0.1927354521225545"/>
          <c:w val="0.87327733618547021"/>
          <c:h val="0.60565588418402472"/>
        </c:manualLayout>
      </c:layout>
      <c:lineChart>
        <c:grouping val="standard"/>
        <c:varyColors val="0"/>
        <c:ser>
          <c:idx val="0"/>
          <c:order val="0"/>
          <c:tx>
            <c:strRef>
              <c:f>Series!$B$1</c:f>
              <c:strCache>
                <c:ptCount val="1"/>
                <c:pt idx="0">
                  <c:v>Högst förgymnasial utbildning</c:v>
                </c:pt>
              </c:strCache>
            </c:strRef>
          </c:tx>
          <c:spPr>
            <a:ln w="41275" cap="rnd">
              <a:solidFill>
                <a:schemeClr val="accent1"/>
              </a:solidFill>
              <a:round/>
            </a:ln>
            <a:effectLst/>
          </c:spPr>
          <c:marker>
            <c:symbol val="none"/>
          </c:marker>
          <c:cat>
            <c:numRef>
              <c:f>Series!$A$2:$A$190</c:f>
              <c:numCache>
                <c:formatCode>General</c:formatCode>
                <c:ptCount val="189"/>
                <c:pt idx="0">
                  <c:v>2006</c:v>
                </c:pt>
                <c:pt idx="12">
                  <c:v>2007</c:v>
                </c:pt>
                <c:pt idx="24">
                  <c:v>2008</c:v>
                </c:pt>
                <c:pt idx="36">
                  <c:v>2009</c:v>
                </c:pt>
                <c:pt idx="48">
                  <c:v>2010</c:v>
                </c:pt>
                <c:pt idx="60">
                  <c:v>2011</c:v>
                </c:pt>
                <c:pt idx="72">
                  <c:v>2012</c:v>
                </c:pt>
                <c:pt idx="84">
                  <c:v>2013</c:v>
                </c:pt>
                <c:pt idx="96">
                  <c:v>2014</c:v>
                </c:pt>
                <c:pt idx="108">
                  <c:v>2015</c:v>
                </c:pt>
                <c:pt idx="120">
                  <c:v>2016</c:v>
                </c:pt>
                <c:pt idx="132">
                  <c:v>2017</c:v>
                </c:pt>
                <c:pt idx="144">
                  <c:v>2018</c:v>
                </c:pt>
                <c:pt idx="156">
                  <c:v>2019</c:v>
                </c:pt>
                <c:pt idx="168">
                  <c:v>2020</c:v>
                </c:pt>
                <c:pt idx="180">
                  <c:v>2021</c:v>
                </c:pt>
              </c:numCache>
            </c:numRef>
          </c:cat>
          <c:val>
            <c:numRef>
              <c:f>Series!$B$2:$B$190</c:f>
              <c:numCache>
                <c:formatCode>General</c:formatCode>
                <c:ptCount val="189"/>
                <c:pt idx="0">
                  <c:v>12021.586040775059</c:v>
                </c:pt>
                <c:pt idx="1">
                  <c:v>12168.357778206326</c:v>
                </c:pt>
                <c:pt idx="2">
                  <c:v>12332.906646269272</c:v>
                </c:pt>
                <c:pt idx="3">
                  <c:v>12518.150411645112</c:v>
                </c:pt>
                <c:pt idx="4">
                  <c:v>12673.366733486248</c:v>
                </c:pt>
                <c:pt idx="5">
                  <c:v>12720.227002657417</c:v>
                </c:pt>
                <c:pt idx="6">
                  <c:v>12633.502537458568</c:v>
                </c:pt>
                <c:pt idx="7">
                  <c:v>12415.298453987523</c:v>
                </c:pt>
                <c:pt idx="8">
                  <c:v>12118.064065925384</c:v>
                </c:pt>
                <c:pt idx="9">
                  <c:v>11777.662024656627</c:v>
                </c:pt>
                <c:pt idx="10">
                  <c:v>11401.848768594451</c:v>
                </c:pt>
                <c:pt idx="11">
                  <c:v>11009.670072245332</c:v>
                </c:pt>
                <c:pt idx="12">
                  <c:v>10640.39023734797</c:v>
                </c:pt>
                <c:pt idx="13">
                  <c:v>10327.995383018009</c:v>
                </c:pt>
                <c:pt idx="14">
                  <c:v>10071.503214560396</c:v>
                </c:pt>
                <c:pt idx="15">
                  <c:v>9873.1966281052428</c:v>
                </c:pt>
                <c:pt idx="16">
                  <c:v>9725.8342635413173</c:v>
                </c:pt>
                <c:pt idx="17">
                  <c:v>9605.2635683082408</c:v>
                </c:pt>
                <c:pt idx="18">
                  <c:v>9516.7750341240207</c:v>
                </c:pt>
                <c:pt idx="19">
                  <c:v>9486.8805667699635</c:v>
                </c:pt>
                <c:pt idx="20">
                  <c:v>9509.2699444797126</c:v>
                </c:pt>
                <c:pt idx="21">
                  <c:v>9575.5267337282748</c:v>
                </c:pt>
                <c:pt idx="22">
                  <c:v>9670.8277733227715</c:v>
                </c:pt>
                <c:pt idx="23">
                  <c:v>9780.0860134890409</c:v>
                </c:pt>
                <c:pt idx="24">
                  <c:v>9865.3272228772403</c:v>
                </c:pt>
                <c:pt idx="25">
                  <c:v>9875.6136777805605</c:v>
                </c:pt>
                <c:pt idx="26">
                  <c:v>9796.6769938190519</c:v>
                </c:pt>
                <c:pt idx="27">
                  <c:v>9643.6738556278451</c:v>
                </c:pt>
                <c:pt idx="28">
                  <c:v>9499.2488198641731</c:v>
                </c:pt>
                <c:pt idx="29">
                  <c:v>9483.6380405596901</c:v>
                </c:pt>
                <c:pt idx="30">
                  <c:v>9648.4828754256323</c:v>
                </c:pt>
                <c:pt idx="31">
                  <c:v>9978.7426889646831</c:v>
                </c:pt>
                <c:pt idx="32">
                  <c:v>10422.885970201532</c:v>
                </c:pt>
                <c:pt idx="33">
                  <c:v>10943.794602701262</c:v>
                </c:pt>
                <c:pt idx="34">
                  <c:v>11532.637312667255</c:v>
                </c:pt>
                <c:pt idx="35">
                  <c:v>12181.981024590759</c:v>
                </c:pt>
                <c:pt idx="36">
                  <c:v>12893.886282596239</c:v>
                </c:pt>
                <c:pt idx="37">
                  <c:v>13646.499834859991</c:v>
                </c:pt>
                <c:pt idx="38">
                  <c:v>14413.052341178378</c:v>
                </c:pt>
                <c:pt idx="39">
                  <c:v>15169.638764035426</c:v>
                </c:pt>
                <c:pt idx="40">
                  <c:v>15856.211568648971</c:v>
                </c:pt>
                <c:pt idx="41">
                  <c:v>16396.560467198178</c:v>
                </c:pt>
                <c:pt idx="42">
                  <c:v>16764.587612735897</c:v>
                </c:pt>
                <c:pt idx="43">
                  <c:v>16998.477302723772</c:v>
                </c:pt>
                <c:pt idx="44">
                  <c:v>17190.591633267428</c:v>
                </c:pt>
                <c:pt idx="45">
                  <c:v>17402.666465718885</c:v>
                </c:pt>
                <c:pt idx="46">
                  <c:v>17644.003615796086</c:v>
                </c:pt>
                <c:pt idx="47">
                  <c:v>17887.160084464784</c:v>
                </c:pt>
                <c:pt idx="48">
                  <c:v>18127.590913889784</c:v>
                </c:pt>
                <c:pt idx="49">
                  <c:v>18401.775153440762</c:v>
                </c:pt>
                <c:pt idx="50">
                  <c:v>18724.199908969065</c:v>
                </c:pt>
                <c:pt idx="51">
                  <c:v>19080.370882649164</c:v>
                </c:pt>
                <c:pt idx="52">
                  <c:v>19415.311275533772</c:v>
                </c:pt>
                <c:pt idx="53">
                  <c:v>19665.636779269804</c:v>
                </c:pt>
                <c:pt idx="54">
                  <c:v>19809.746167210469</c:v>
                </c:pt>
                <c:pt idx="55">
                  <c:v>19853.760544221594</c:v>
                </c:pt>
                <c:pt idx="56">
                  <c:v>19835.326204672223</c:v>
                </c:pt>
                <c:pt idx="57">
                  <c:v>19788.6397742105</c:v>
                </c:pt>
                <c:pt idx="58">
                  <c:v>19741.239897963696</c:v>
                </c:pt>
                <c:pt idx="59">
                  <c:v>19711.47036982558</c:v>
                </c:pt>
                <c:pt idx="60">
                  <c:v>19697.480938801458</c:v>
                </c:pt>
                <c:pt idx="61">
                  <c:v>19717.22386248616</c:v>
                </c:pt>
                <c:pt idx="62">
                  <c:v>19772.688853102431</c:v>
                </c:pt>
                <c:pt idx="63">
                  <c:v>19844.739258051042</c:v>
                </c:pt>
                <c:pt idx="64">
                  <c:v>19926.588002680695</c:v>
                </c:pt>
                <c:pt idx="65">
                  <c:v>20007.656692771252</c:v>
                </c:pt>
                <c:pt idx="66">
                  <c:v>20084.540797401733</c:v>
                </c:pt>
                <c:pt idx="67">
                  <c:v>20172.290484141173</c:v>
                </c:pt>
                <c:pt idx="68">
                  <c:v>20299.224716577872</c:v>
                </c:pt>
                <c:pt idx="69">
                  <c:v>20484.373882629367</c:v>
                </c:pt>
                <c:pt idx="70">
                  <c:v>20723.760843525451</c:v>
                </c:pt>
                <c:pt idx="71">
                  <c:v>20995.600052361875</c:v>
                </c:pt>
                <c:pt idx="72">
                  <c:v>21251.807301428111</c:v>
                </c:pt>
                <c:pt idx="73">
                  <c:v>21465.822082817667</c:v>
                </c:pt>
                <c:pt idx="74">
                  <c:v>21650.244877399833</c:v>
                </c:pt>
                <c:pt idx="75">
                  <c:v>21827.497989748841</c:v>
                </c:pt>
                <c:pt idx="76">
                  <c:v>21992.453285357919</c:v>
                </c:pt>
                <c:pt idx="77">
                  <c:v>22133.625970162171</c:v>
                </c:pt>
                <c:pt idx="78">
                  <c:v>22241.071244153736</c:v>
                </c:pt>
                <c:pt idx="79">
                  <c:v>22313.858723173613</c:v>
                </c:pt>
                <c:pt idx="80">
                  <c:v>22363.178866719281</c:v>
                </c:pt>
                <c:pt idx="81">
                  <c:v>22398.15025852192</c:v>
                </c:pt>
                <c:pt idx="82">
                  <c:v>22408.991343994774</c:v>
                </c:pt>
                <c:pt idx="83">
                  <c:v>22405.737298642947</c:v>
                </c:pt>
                <c:pt idx="84">
                  <c:v>22414.33570363947</c:v>
                </c:pt>
                <c:pt idx="85">
                  <c:v>22460.534811948703</c:v>
                </c:pt>
                <c:pt idx="86">
                  <c:v>22539.74854845896</c:v>
                </c:pt>
                <c:pt idx="87">
                  <c:v>22638.650491533732</c:v>
                </c:pt>
                <c:pt idx="88">
                  <c:v>22723.132028072952</c:v>
                </c:pt>
                <c:pt idx="89">
                  <c:v>22754.524363715271</c:v>
                </c:pt>
                <c:pt idx="90">
                  <c:v>22715.209557672213</c:v>
                </c:pt>
                <c:pt idx="91">
                  <c:v>22604.477018838239</c:v>
                </c:pt>
                <c:pt idx="92">
                  <c:v>22427.778751356338</c:v>
                </c:pt>
                <c:pt idx="93">
                  <c:v>22201.696479592541</c:v>
                </c:pt>
                <c:pt idx="94">
                  <c:v>21953.692840892862</c:v>
                </c:pt>
                <c:pt idx="95">
                  <c:v>21703.046482021466</c:v>
                </c:pt>
                <c:pt idx="96">
                  <c:v>21457.717779652863</c:v>
                </c:pt>
                <c:pt idx="97">
                  <c:v>21232.942249203581</c:v>
                </c:pt>
                <c:pt idx="98">
                  <c:v>21050.374312123036</c:v>
                </c:pt>
                <c:pt idx="99">
                  <c:v>20906.814048390948</c:v>
                </c:pt>
                <c:pt idx="100">
                  <c:v>20791.994412011012</c:v>
                </c:pt>
                <c:pt idx="101">
                  <c:v>20684.412453261251</c:v>
                </c:pt>
                <c:pt idx="102">
                  <c:v>20573.661683977392</c:v>
                </c:pt>
                <c:pt idx="103">
                  <c:v>20454.269365460234</c:v>
                </c:pt>
                <c:pt idx="104">
                  <c:v>20322.381816775127</c:v>
                </c:pt>
                <c:pt idx="105">
                  <c:v>20201.412545376686</c:v>
                </c:pt>
                <c:pt idx="106">
                  <c:v>20121.71093832429</c:v>
                </c:pt>
                <c:pt idx="107">
                  <c:v>20093.985189467152</c:v>
                </c:pt>
                <c:pt idx="108">
                  <c:v>20117.239759761087</c:v>
                </c:pt>
                <c:pt idx="109">
                  <c:v>20171.197153739107</c:v>
                </c:pt>
                <c:pt idx="110">
                  <c:v>20240.413113479561</c:v>
                </c:pt>
                <c:pt idx="111">
                  <c:v>20307.160569503671</c:v>
                </c:pt>
                <c:pt idx="112">
                  <c:v>20370.749888070088</c:v>
                </c:pt>
                <c:pt idx="113">
                  <c:v>20417.706352822424</c:v>
                </c:pt>
                <c:pt idx="114">
                  <c:v>20421.780113687906</c:v>
                </c:pt>
                <c:pt idx="115">
                  <c:v>20388.344148261815</c:v>
                </c:pt>
                <c:pt idx="116">
                  <c:v>20358.115980791539</c:v>
                </c:pt>
                <c:pt idx="117">
                  <c:v>20345.170256298439</c:v>
                </c:pt>
                <c:pt idx="118">
                  <c:v>20324.626471555748</c:v>
                </c:pt>
                <c:pt idx="119">
                  <c:v>20280.028186626307</c:v>
                </c:pt>
                <c:pt idx="120">
                  <c:v>20223.295402062762</c:v>
                </c:pt>
                <c:pt idx="121">
                  <c:v>20177.996300512594</c:v>
                </c:pt>
                <c:pt idx="122">
                  <c:v>20149.027916899569</c:v>
                </c:pt>
                <c:pt idx="123">
                  <c:v>20123.162964843254</c:v>
                </c:pt>
                <c:pt idx="124">
                  <c:v>20071.860669483263</c:v>
                </c:pt>
                <c:pt idx="125">
                  <c:v>19998.719410293317</c:v>
                </c:pt>
                <c:pt idx="126">
                  <c:v>19935.663345909485</c:v>
                </c:pt>
                <c:pt idx="127">
                  <c:v>19927.177997051123</c:v>
                </c:pt>
                <c:pt idx="128">
                  <c:v>19987.450906668688</c:v>
                </c:pt>
                <c:pt idx="129">
                  <c:v>20100.940238164818</c:v>
                </c:pt>
                <c:pt idx="130">
                  <c:v>20241.610601741526</c:v>
                </c:pt>
                <c:pt idx="131">
                  <c:v>20374.442845292662</c:v>
                </c:pt>
                <c:pt idx="132">
                  <c:v>20467.798440759008</c:v>
                </c:pt>
                <c:pt idx="133">
                  <c:v>20499.741793073823</c:v>
                </c:pt>
                <c:pt idx="134">
                  <c:v>20463.108587319497</c:v>
                </c:pt>
                <c:pt idx="135">
                  <c:v>20388.044427075547</c:v>
                </c:pt>
                <c:pt idx="136">
                  <c:v>20306.18871625129</c:v>
                </c:pt>
                <c:pt idx="137">
                  <c:v>20258.830741652524</c:v>
                </c:pt>
                <c:pt idx="138">
                  <c:v>20268.022974571082</c:v>
                </c:pt>
                <c:pt idx="139">
                  <c:v>20306.588108738186</c:v>
                </c:pt>
                <c:pt idx="140">
                  <c:v>20330.458168426521</c:v>
                </c:pt>
                <c:pt idx="141">
                  <c:v>20293.245375482053</c:v>
                </c:pt>
                <c:pt idx="142">
                  <c:v>20204.283232489892</c:v>
                </c:pt>
                <c:pt idx="143">
                  <c:v>20078.552154107088</c:v>
                </c:pt>
                <c:pt idx="144">
                  <c:v>19955.871594889202</c:v>
                </c:pt>
                <c:pt idx="145">
                  <c:v>19855.445376158295</c:v>
                </c:pt>
                <c:pt idx="146">
                  <c:v>19759.298937710355</c:v>
                </c:pt>
                <c:pt idx="147">
                  <c:v>19622.599622513251</c:v>
                </c:pt>
                <c:pt idx="148">
                  <c:v>19441.706255257508</c:v>
                </c:pt>
                <c:pt idx="149">
                  <c:v>19261.73554302501</c:v>
                </c:pt>
                <c:pt idx="150">
                  <c:v>19152.392343110758</c:v>
                </c:pt>
                <c:pt idx="151">
                  <c:v>19120.495162451389</c:v>
                </c:pt>
                <c:pt idx="152">
                  <c:v>19135.94139800152</c:v>
                </c:pt>
                <c:pt idx="153">
                  <c:v>19141.864150705413</c:v>
                </c:pt>
                <c:pt idx="154">
                  <c:v>19128.36517268575</c:v>
                </c:pt>
                <c:pt idx="155">
                  <c:v>19132.132736217605</c:v>
                </c:pt>
                <c:pt idx="156">
                  <c:v>19162.66871906013</c:v>
                </c:pt>
                <c:pt idx="157">
                  <c:v>19177.771542807342</c:v>
                </c:pt>
                <c:pt idx="158">
                  <c:v>19155.040527516379</c:v>
                </c:pt>
                <c:pt idx="159">
                  <c:v>19122.803522461239</c:v>
                </c:pt>
                <c:pt idx="160">
                  <c:v>19134.934735857201</c:v>
                </c:pt>
                <c:pt idx="161">
                  <c:v>19199.033091806956</c:v>
                </c:pt>
                <c:pt idx="162">
                  <c:v>19308.677275352286</c:v>
                </c:pt>
                <c:pt idx="163">
                  <c:v>19456.788842414699</c:v>
                </c:pt>
                <c:pt idx="164">
                  <c:v>19632.459304446838</c:v>
                </c:pt>
                <c:pt idx="165">
                  <c:v>19849.699765654001</c:v>
                </c:pt>
                <c:pt idx="166">
                  <c:v>20064.277287843943</c:v>
                </c:pt>
                <c:pt idx="167">
                  <c:v>20240.151314857139</c:v>
                </c:pt>
                <c:pt idx="168">
                  <c:v>20396.124445908834</c:v>
                </c:pt>
                <c:pt idx="169">
                  <c:v>20649.105608233702</c:v>
                </c:pt>
                <c:pt idx="170">
                  <c:v>21096.259970012088</c:v>
                </c:pt>
                <c:pt idx="171">
                  <c:v>21713.981921165832</c:v>
                </c:pt>
                <c:pt idx="172">
                  <c:v>22366.683322937537</c:v>
                </c:pt>
                <c:pt idx="173">
                  <c:v>22892.362523458694</c:v>
                </c:pt>
                <c:pt idx="174">
                  <c:v>23141.786966927051</c:v>
                </c:pt>
                <c:pt idx="175">
                  <c:v>23098.277138058369</c:v>
                </c:pt>
                <c:pt idx="176">
                  <c:v>22846.719122759961</c:v>
                </c:pt>
                <c:pt idx="177">
                  <c:v>22528.02052501947</c:v>
                </c:pt>
                <c:pt idx="178">
                  <c:v>22273.379956251974</c:v>
                </c:pt>
                <c:pt idx="179">
                  <c:v>22162.260495752562</c:v>
                </c:pt>
                <c:pt idx="180">
                  <c:v>22182.061379616418</c:v>
                </c:pt>
                <c:pt idx="181">
                  <c:v>22216.734748947882</c:v>
                </c:pt>
                <c:pt idx="182">
                  <c:v>22122.934425579759</c:v>
                </c:pt>
                <c:pt idx="183">
                  <c:v>21829.492976494366</c:v>
                </c:pt>
                <c:pt idx="184">
                  <c:v>21335.635210281438</c:v>
                </c:pt>
                <c:pt idx="185">
                  <c:v>20713.832207188054</c:v>
                </c:pt>
                <c:pt idx="186">
                  <c:v>20081.911067166769</c:v>
                </c:pt>
                <c:pt idx="187">
                  <c:v>19479.893881292031</c:v>
                </c:pt>
                <c:pt idx="188">
                  <c:v>18929.981840896264</c:v>
                </c:pt>
              </c:numCache>
            </c:numRef>
          </c:val>
          <c:smooth val="1"/>
          <c:extLst>
            <c:ext xmlns:c16="http://schemas.microsoft.com/office/drawing/2014/chart" uri="{C3380CC4-5D6E-409C-BE32-E72D297353CC}">
              <c16:uniqueId val="{00000000-1EB3-451C-8111-EB345A632A07}"/>
            </c:ext>
          </c:extLst>
        </c:ser>
        <c:ser>
          <c:idx val="1"/>
          <c:order val="1"/>
          <c:tx>
            <c:strRef>
              <c:f>Series!$C$1</c:f>
              <c:strCache>
                <c:ptCount val="1"/>
                <c:pt idx="0">
                  <c:v>Minst gymnasieutbildning</c:v>
                </c:pt>
              </c:strCache>
            </c:strRef>
          </c:tx>
          <c:spPr>
            <a:ln w="41275" cap="rnd">
              <a:solidFill>
                <a:srgbClr val="92D050"/>
              </a:solidFill>
              <a:prstDash val="dash"/>
              <a:round/>
            </a:ln>
            <a:effectLst/>
          </c:spPr>
          <c:marker>
            <c:symbol val="none"/>
          </c:marker>
          <c:cat>
            <c:numRef>
              <c:f>Series!$A$2:$A$190</c:f>
              <c:numCache>
                <c:formatCode>General</c:formatCode>
                <c:ptCount val="189"/>
                <c:pt idx="0">
                  <c:v>2006</c:v>
                </c:pt>
                <c:pt idx="12">
                  <c:v>2007</c:v>
                </c:pt>
                <c:pt idx="24">
                  <c:v>2008</c:v>
                </c:pt>
                <c:pt idx="36">
                  <c:v>2009</c:v>
                </c:pt>
                <c:pt idx="48">
                  <c:v>2010</c:v>
                </c:pt>
                <c:pt idx="60">
                  <c:v>2011</c:v>
                </c:pt>
                <c:pt idx="72">
                  <c:v>2012</c:v>
                </c:pt>
                <c:pt idx="84">
                  <c:v>2013</c:v>
                </c:pt>
                <c:pt idx="96">
                  <c:v>2014</c:v>
                </c:pt>
                <c:pt idx="108">
                  <c:v>2015</c:v>
                </c:pt>
                <c:pt idx="120">
                  <c:v>2016</c:v>
                </c:pt>
                <c:pt idx="132">
                  <c:v>2017</c:v>
                </c:pt>
                <c:pt idx="144">
                  <c:v>2018</c:v>
                </c:pt>
                <c:pt idx="156">
                  <c:v>2019</c:v>
                </c:pt>
                <c:pt idx="168">
                  <c:v>2020</c:v>
                </c:pt>
                <c:pt idx="180">
                  <c:v>2021</c:v>
                </c:pt>
              </c:numCache>
            </c:numRef>
          </c:cat>
          <c:val>
            <c:numRef>
              <c:f>Series!$C$2:$C$190</c:f>
              <c:numCache>
                <c:formatCode>General</c:formatCode>
                <c:ptCount val="189"/>
                <c:pt idx="0">
                  <c:v>49242.490820144289</c:v>
                </c:pt>
                <c:pt idx="1">
                  <c:v>49542.620615410924</c:v>
                </c:pt>
                <c:pt idx="2">
                  <c:v>50027.468878134925</c:v>
                </c:pt>
                <c:pt idx="3">
                  <c:v>50730.247190918635</c:v>
                </c:pt>
                <c:pt idx="4">
                  <c:v>51366.510036432017</c:v>
                </c:pt>
                <c:pt idx="5">
                  <c:v>51134.988568776593</c:v>
                </c:pt>
                <c:pt idx="6">
                  <c:v>49648.734489305825</c:v>
                </c:pt>
                <c:pt idx="7">
                  <c:v>47121.400969056362</c:v>
                </c:pt>
                <c:pt idx="8">
                  <c:v>44175.151674702181</c:v>
                </c:pt>
                <c:pt idx="9">
                  <c:v>41471.329934952795</c:v>
                </c:pt>
                <c:pt idx="10">
                  <c:v>39300.839956847631</c:v>
                </c:pt>
                <c:pt idx="11">
                  <c:v>37556.165714984112</c:v>
                </c:pt>
                <c:pt idx="12">
                  <c:v>36025.422982028809</c:v>
                </c:pt>
                <c:pt idx="13">
                  <c:v>34615.285400785404</c:v>
                </c:pt>
                <c:pt idx="14">
                  <c:v>33368.524890264882</c:v>
                </c:pt>
                <c:pt idx="15">
                  <c:v>32353.750280406908</c:v>
                </c:pt>
                <c:pt idx="16">
                  <c:v>31578.327693713702</c:v>
                </c:pt>
                <c:pt idx="17">
                  <c:v>31037.318393005138</c:v>
                </c:pt>
                <c:pt idx="18">
                  <c:v>30714.743465284842</c:v>
                </c:pt>
                <c:pt idx="19">
                  <c:v>30541.471388505724</c:v>
                </c:pt>
                <c:pt idx="20">
                  <c:v>30410.158830967259</c:v>
                </c:pt>
                <c:pt idx="21">
                  <c:v>30208.397231253235</c:v>
                </c:pt>
                <c:pt idx="22">
                  <c:v>29881.054519342648</c:v>
                </c:pt>
                <c:pt idx="23">
                  <c:v>29502.346195947546</c:v>
                </c:pt>
                <c:pt idx="24">
                  <c:v>29142.918754276281</c:v>
                </c:pt>
                <c:pt idx="25">
                  <c:v>28782.772186444719</c:v>
                </c:pt>
                <c:pt idx="26">
                  <c:v>28381.318901678991</c:v>
                </c:pt>
                <c:pt idx="27">
                  <c:v>28026.069544353701</c:v>
                </c:pt>
                <c:pt idx="28">
                  <c:v>28014.264701519558</c:v>
                </c:pt>
                <c:pt idx="29">
                  <c:v>28664.131568124521</c:v>
                </c:pt>
                <c:pt idx="30">
                  <c:v>30073.069315734847</c:v>
                </c:pt>
                <c:pt idx="31">
                  <c:v>32159.725207567433</c:v>
                </c:pt>
                <c:pt idx="32">
                  <c:v>34804.821042211079</c:v>
                </c:pt>
                <c:pt idx="33">
                  <c:v>37968.583773128405</c:v>
                </c:pt>
                <c:pt idx="34">
                  <c:v>41656.27893832956</c:v>
                </c:pt>
                <c:pt idx="35">
                  <c:v>45796.272071365398</c:v>
                </c:pt>
                <c:pt idx="36">
                  <c:v>50280.5270612479</c:v>
                </c:pt>
                <c:pt idx="37">
                  <c:v>54900.471968436032</c:v>
                </c:pt>
                <c:pt idx="38">
                  <c:v>59483.510810987136</c:v>
                </c:pt>
                <c:pt idx="39">
                  <c:v>63796.069119429616</c:v>
                </c:pt>
                <c:pt idx="40">
                  <c:v>67463.356487746147</c:v>
                </c:pt>
                <c:pt idx="41">
                  <c:v>70134.275518693219</c:v>
                </c:pt>
                <c:pt idx="42">
                  <c:v>71841.296766880856</c:v>
                </c:pt>
                <c:pt idx="43">
                  <c:v>72989.728799508972</c:v>
                </c:pt>
                <c:pt idx="44">
                  <c:v>74073.458875556651</c:v>
                </c:pt>
                <c:pt idx="45">
                  <c:v>75182.309749887398</c:v>
                </c:pt>
                <c:pt idx="46">
                  <c:v>76099.929209943628</c:v>
                </c:pt>
                <c:pt idx="47">
                  <c:v>76585.629109693647</c:v>
                </c:pt>
                <c:pt idx="48">
                  <c:v>76716.824227857593</c:v>
                </c:pt>
                <c:pt idx="49">
                  <c:v>76933.448315493224</c:v>
                </c:pt>
                <c:pt idx="50">
                  <c:v>77492.213749387287</c:v>
                </c:pt>
                <c:pt idx="51">
                  <c:v>78343.795261819614</c:v>
                </c:pt>
                <c:pt idx="52">
                  <c:v>79058.358952832088</c:v>
                </c:pt>
                <c:pt idx="53">
                  <c:v>79168.80928317651</c:v>
                </c:pt>
                <c:pt idx="54">
                  <c:v>78560.741083571294</c:v>
                </c:pt>
                <c:pt idx="55">
                  <c:v>77386.544485548089</c:v>
                </c:pt>
                <c:pt idx="56">
                  <c:v>75957.636713391475</c:v>
                </c:pt>
                <c:pt idx="57">
                  <c:v>74517.789293375114</c:v>
                </c:pt>
                <c:pt idx="58">
                  <c:v>73077.751648965612</c:v>
                </c:pt>
                <c:pt idx="59">
                  <c:v>71625.623235366467</c:v>
                </c:pt>
                <c:pt idx="60">
                  <c:v>70166.300858083967</c:v>
                </c:pt>
                <c:pt idx="61">
                  <c:v>68911.767410939647</c:v>
                </c:pt>
                <c:pt idx="62">
                  <c:v>68023.873692222158</c:v>
                </c:pt>
                <c:pt idx="63">
                  <c:v>67511.948695234489</c:v>
                </c:pt>
                <c:pt idx="64">
                  <c:v>67264.311331381556</c:v>
                </c:pt>
                <c:pt idx="65">
                  <c:v>67169.666001798716</c:v>
                </c:pt>
                <c:pt idx="66">
                  <c:v>67160.173639422195</c:v>
                </c:pt>
                <c:pt idx="67">
                  <c:v>67276.323910342631</c:v>
                </c:pt>
                <c:pt idx="68">
                  <c:v>67535.539929526232</c:v>
                </c:pt>
                <c:pt idx="69">
                  <c:v>67961.024111971041</c:v>
                </c:pt>
                <c:pt idx="70">
                  <c:v>68575.821941142494</c:v>
                </c:pt>
                <c:pt idx="71">
                  <c:v>69288.248000845153</c:v>
                </c:pt>
                <c:pt idx="72">
                  <c:v>70030.207013945983</c:v>
                </c:pt>
                <c:pt idx="73">
                  <c:v>70685.191142557451</c:v>
                </c:pt>
                <c:pt idx="74">
                  <c:v>71226.597283733281</c:v>
                </c:pt>
                <c:pt idx="75">
                  <c:v>71661.064756839303</c:v>
                </c:pt>
                <c:pt idx="76">
                  <c:v>72041.985443876969</c:v>
                </c:pt>
                <c:pt idx="77">
                  <c:v>72441.105716761158</c:v>
                </c:pt>
                <c:pt idx="78">
                  <c:v>72919.390385623788</c:v>
                </c:pt>
                <c:pt idx="79">
                  <c:v>73462.565846988597</c:v>
                </c:pt>
                <c:pt idx="80">
                  <c:v>73959.077278813769</c:v>
                </c:pt>
                <c:pt idx="81">
                  <c:v>74211.956788708747</c:v>
                </c:pt>
                <c:pt idx="82">
                  <c:v>74143.257735156294</c:v>
                </c:pt>
                <c:pt idx="83">
                  <c:v>73841.324036072954</c:v>
                </c:pt>
                <c:pt idx="84">
                  <c:v>73501.9483407222</c:v>
                </c:pt>
                <c:pt idx="85">
                  <c:v>73204.100686324557</c:v>
                </c:pt>
                <c:pt idx="86">
                  <c:v>72938.552403160676</c:v>
                </c:pt>
                <c:pt idx="87">
                  <c:v>72592.960830498196</c:v>
                </c:pt>
                <c:pt idx="88">
                  <c:v>72133.556393283798</c:v>
                </c:pt>
                <c:pt idx="89">
                  <c:v>71614.927729473144</c:v>
                </c:pt>
                <c:pt idx="90">
                  <c:v>71066.434702399463</c:v>
                </c:pt>
                <c:pt idx="91">
                  <c:v>70514.977336875585</c:v>
                </c:pt>
                <c:pt idx="92">
                  <c:v>69987.111540926155</c:v>
                </c:pt>
                <c:pt idx="93">
                  <c:v>69474.031262522156</c:v>
                </c:pt>
                <c:pt idx="94">
                  <c:v>68885.030302886196</c:v>
                </c:pt>
                <c:pt idx="95">
                  <c:v>68157.294366119037</c:v>
                </c:pt>
                <c:pt idx="96">
                  <c:v>67308.746176705841</c:v>
                </c:pt>
                <c:pt idx="97">
                  <c:v>66364.292328458643</c:v>
                </c:pt>
                <c:pt idx="98">
                  <c:v>65351.892717759933</c:v>
                </c:pt>
                <c:pt idx="99">
                  <c:v>64322.660883398697</c:v>
                </c:pt>
                <c:pt idx="100">
                  <c:v>63329.583413466746</c:v>
                </c:pt>
                <c:pt idx="101">
                  <c:v>62438.917281538845</c:v>
                </c:pt>
                <c:pt idx="102">
                  <c:v>61662.421807899031</c:v>
                </c:pt>
                <c:pt idx="103">
                  <c:v>60898.505615079412</c:v>
                </c:pt>
                <c:pt idx="104">
                  <c:v>60065.724659889194</c:v>
                </c:pt>
                <c:pt idx="105">
                  <c:v>59198.89172271335</c:v>
                </c:pt>
                <c:pt idx="106">
                  <c:v>58399.16792779386</c:v>
                </c:pt>
                <c:pt idx="107">
                  <c:v>57663.244967753686</c:v>
                </c:pt>
                <c:pt idx="108">
                  <c:v>56836.841512482213</c:v>
                </c:pt>
                <c:pt idx="109">
                  <c:v>55860.007083290409</c:v>
                </c:pt>
                <c:pt idx="110">
                  <c:v>54787.545108059145</c:v>
                </c:pt>
                <c:pt idx="111">
                  <c:v>53738.787810379392</c:v>
                </c:pt>
                <c:pt idx="112">
                  <c:v>52803.653972157743</c:v>
                </c:pt>
                <c:pt idx="113">
                  <c:v>51954.230582410099</c:v>
                </c:pt>
                <c:pt idx="114">
                  <c:v>51166.397377660898</c:v>
                </c:pt>
                <c:pt idx="115">
                  <c:v>50435.291057135393</c:v>
                </c:pt>
                <c:pt idx="116">
                  <c:v>49770.230726711794</c:v>
                </c:pt>
                <c:pt idx="117">
                  <c:v>49116.672140685929</c:v>
                </c:pt>
                <c:pt idx="118">
                  <c:v>48392.909226901902</c:v>
                </c:pt>
                <c:pt idx="119">
                  <c:v>47612.019058504804</c:v>
                </c:pt>
                <c:pt idx="120">
                  <c:v>46799.799957137468</c:v>
                </c:pt>
                <c:pt idx="121">
                  <c:v>45965.534918762911</c:v>
                </c:pt>
                <c:pt idx="122">
                  <c:v>45048.90718378302</c:v>
                </c:pt>
                <c:pt idx="123">
                  <c:v>43995.954360340016</c:v>
                </c:pt>
                <c:pt idx="124">
                  <c:v>42816.956095884525</c:v>
                </c:pt>
                <c:pt idx="125">
                  <c:v>41610.982879059418</c:v>
                </c:pt>
                <c:pt idx="126">
                  <c:v>40511.027399637293</c:v>
                </c:pt>
                <c:pt idx="127">
                  <c:v>39621.334900184876</c:v>
                </c:pt>
                <c:pt idx="128">
                  <c:v>38971.687966427315</c:v>
                </c:pt>
                <c:pt idx="129">
                  <c:v>38533.607017080889</c:v>
                </c:pt>
                <c:pt idx="130">
                  <c:v>38222.560088464888</c:v>
                </c:pt>
                <c:pt idx="131">
                  <c:v>37940.362008824995</c:v>
                </c:pt>
                <c:pt idx="132">
                  <c:v>37622.414132019279</c:v>
                </c:pt>
                <c:pt idx="133">
                  <c:v>37263.054573865578</c:v>
                </c:pt>
                <c:pt idx="134">
                  <c:v>36825.320905712317</c:v>
                </c:pt>
                <c:pt idx="135">
                  <c:v>36256.099743213439</c:v>
                </c:pt>
                <c:pt idx="136">
                  <c:v>35531.130885321851</c:v>
                </c:pt>
                <c:pt idx="137">
                  <c:v>34674.043102118143</c:v>
                </c:pt>
                <c:pt idx="138">
                  <c:v>33805.568289018593</c:v>
                </c:pt>
                <c:pt idx="139">
                  <c:v>33078.192517265954</c:v>
                </c:pt>
                <c:pt idx="140">
                  <c:v>32551.928814387265</c:v>
                </c:pt>
                <c:pt idx="141">
                  <c:v>32176.471276835153</c:v>
                </c:pt>
                <c:pt idx="142">
                  <c:v>31882.086077397591</c:v>
                </c:pt>
                <c:pt idx="143">
                  <c:v>31610.091198984213</c:v>
                </c:pt>
                <c:pt idx="144">
                  <c:v>31319.373813240127</c:v>
                </c:pt>
                <c:pt idx="145">
                  <c:v>30936.20262864593</c:v>
                </c:pt>
                <c:pt idx="146">
                  <c:v>30393.917752401201</c:v>
                </c:pt>
                <c:pt idx="147">
                  <c:v>29665.678314541547</c:v>
                </c:pt>
                <c:pt idx="148">
                  <c:v>28836.504376483019</c:v>
                </c:pt>
                <c:pt idx="149">
                  <c:v>28090.081822461951</c:v>
                </c:pt>
                <c:pt idx="150">
                  <c:v>27559.283092183283</c:v>
                </c:pt>
                <c:pt idx="151">
                  <c:v>27217.359478319537</c:v>
                </c:pt>
                <c:pt idx="152">
                  <c:v>26974.702500169085</c:v>
                </c:pt>
                <c:pt idx="153">
                  <c:v>26805.232068787707</c:v>
                </c:pt>
                <c:pt idx="154">
                  <c:v>26734.200695524305</c:v>
                </c:pt>
                <c:pt idx="155">
                  <c:v>26753.672531417811</c:v>
                </c:pt>
                <c:pt idx="156">
                  <c:v>26713.751282273228</c:v>
                </c:pt>
                <c:pt idx="157">
                  <c:v>26427.338201019789</c:v>
                </c:pt>
                <c:pt idx="158">
                  <c:v>25869.130580856756</c:v>
                </c:pt>
                <c:pt idx="159">
                  <c:v>25291.991961139251</c:v>
                </c:pt>
                <c:pt idx="160">
                  <c:v>24988.620549114366</c:v>
                </c:pt>
                <c:pt idx="161">
                  <c:v>25111.428766963523</c:v>
                </c:pt>
                <c:pt idx="162">
                  <c:v>25632.417612814748</c:v>
                </c:pt>
                <c:pt idx="163">
                  <c:v>26413.393385691979</c:v>
                </c:pt>
                <c:pt idx="164">
                  <c:v>27272.839599656403</c:v>
                </c:pt>
                <c:pt idx="165">
                  <c:v>28038.046248879124</c:v>
                </c:pt>
                <c:pt idx="166">
                  <c:v>28647.052362264105</c:v>
                </c:pt>
                <c:pt idx="167">
                  <c:v>29259.238208081064</c:v>
                </c:pt>
                <c:pt idx="168">
                  <c:v>30335.422891497754</c:v>
                </c:pt>
                <c:pt idx="169">
                  <c:v>32358.783554207155</c:v>
                </c:pt>
                <c:pt idx="170">
                  <c:v>35381.669467590975</c:v>
                </c:pt>
                <c:pt idx="171">
                  <c:v>38876.640515065337</c:v>
                </c:pt>
                <c:pt idx="172">
                  <c:v>42030.14221961498</c:v>
                </c:pt>
                <c:pt idx="173">
                  <c:v>44056.464755884728</c:v>
                </c:pt>
                <c:pt idx="174">
                  <c:v>44584.51469964932</c:v>
                </c:pt>
                <c:pt idx="175">
                  <c:v>43876.958059109871</c:v>
                </c:pt>
                <c:pt idx="176">
                  <c:v>42615.409076683565</c:v>
                </c:pt>
                <c:pt idx="177">
                  <c:v>41487.112501930555</c:v>
                </c:pt>
                <c:pt idx="178">
                  <c:v>40858.821752597309</c:v>
                </c:pt>
                <c:pt idx="179">
                  <c:v>40600.924213330181</c:v>
                </c:pt>
                <c:pt idx="180">
                  <c:v>40245.837173740052</c:v>
                </c:pt>
                <c:pt idx="181">
                  <c:v>39404.405022416686</c:v>
                </c:pt>
                <c:pt idx="182">
                  <c:v>38091.097935094731</c:v>
                </c:pt>
                <c:pt idx="183">
                  <c:v>36486.341812156323</c:v>
                </c:pt>
                <c:pt idx="184">
                  <c:v>34764.956720443122</c:v>
                </c:pt>
                <c:pt idx="185">
                  <c:v>33113.130518061145</c:v>
                </c:pt>
                <c:pt idx="186">
                  <c:v>31560.322374144023</c:v>
                </c:pt>
                <c:pt idx="187">
                  <c:v>30095.820822577807</c:v>
                </c:pt>
                <c:pt idx="188">
                  <c:v>28750.65699420161</c:v>
                </c:pt>
              </c:numCache>
            </c:numRef>
          </c:val>
          <c:smooth val="1"/>
          <c:extLst>
            <c:ext xmlns:c16="http://schemas.microsoft.com/office/drawing/2014/chart" uri="{C3380CC4-5D6E-409C-BE32-E72D297353CC}">
              <c16:uniqueId val="{00000001-1EB3-451C-8111-EB345A632A07}"/>
            </c:ext>
          </c:extLst>
        </c:ser>
        <c:dLbls>
          <c:showLegendKey val="0"/>
          <c:showVal val="0"/>
          <c:showCatName val="0"/>
          <c:showSerName val="0"/>
          <c:showPercent val="0"/>
          <c:showBubbleSize val="0"/>
        </c:dLbls>
        <c:smooth val="0"/>
        <c:axId val="84900168"/>
        <c:axId val="84902912"/>
        <c:extLst/>
      </c:lineChart>
      <c:catAx>
        <c:axId val="84900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00" b="0" i="0" u="none" strike="noStrike" kern="1200" baseline="0">
                <a:solidFill>
                  <a:sysClr val="windowText" lastClr="000000"/>
                </a:solidFill>
                <a:latin typeface="+mj-lt"/>
                <a:ea typeface="+mn-ea"/>
                <a:cs typeface="+mn-cs"/>
              </a:defRPr>
            </a:pPr>
            <a:endParaRPr lang="sv-SE"/>
          </a:p>
        </c:txPr>
        <c:crossAx val="84902912"/>
        <c:crosses val="autoZero"/>
        <c:auto val="1"/>
        <c:lblAlgn val="ctr"/>
        <c:lblOffset val="100"/>
        <c:noMultiLvlLbl val="0"/>
      </c:catAx>
      <c:valAx>
        <c:axId val="84902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100" b="0" i="0" u="none" strike="noStrike" kern="1200" baseline="0">
                    <a:solidFill>
                      <a:sysClr val="windowText" lastClr="000000"/>
                    </a:solidFill>
                    <a:latin typeface="+mj-lt"/>
                    <a:ea typeface="+mn-ea"/>
                    <a:cs typeface="+mn-cs"/>
                  </a:defRPr>
                </a:pPr>
                <a:r>
                  <a:rPr lang="sv-SE" sz="1100" b="0"/>
                  <a:t>Antal</a:t>
                </a:r>
              </a:p>
            </c:rich>
          </c:tx>
          <c:layout>
            <c:manualLayout>
              <c:xMode val="edge"/>
              <c:yMode val="edge"/>
              <c:x val="9.9903076957454401E-2"/>
              <c:y val="0.13178601699223461"/>
            </c:manualLayout>
          </c:layout>
          <c:overlay val="0"/>
          <c:spPr>
            <a:noFill/>
            <a:ln>
              <a:noFill/>
            </a:ln>
            <a:effectLst/>
          </c:spPr>
          <c:txPr>
            <a:bodyPr rot="0" spcFirstLastPara="1" vertOverflow="ellipsis" wrap="square" anchor="ctr" anchorCtr="1"/>
            <a:lstStyle/>
            <a:p>
              <a:pPr>
                <a:defRPr sz="1100" b="0" i="0" u="none" strike="noStrike" kern="1200" baseline="0">
                  <a:solidFill>
                    <a:sysClr val="windowText" lastClr="000000"/>
                  </a:solidFill>
                  <a:latin typeface="+mj-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j-lt"/>
                <a:ea typeface="+mn-ea"/>
                <a:cs typeface="+mn-cs"/>
              </a:defRPr>
            </a:pPr>
            <a:endParaRPr lang="sv-SE"/>
          </a:p>
        </c:txPr>
        <c:crossAx val="84900168"/>
        <c:crosses val="autoZero"/>
        <c:crossBetween val="between"/>
      </c:valAx>
      <c:spPr>
        <a:noFill/>
        <a:ln>
          <a:noFill/>
        </a:ln>
        <a:effectLst/>
      </c:spPr>
    </c:plotArea>
    <c:legend>
      <c:legendPos val="t"/>
      <c:layout>
        <c:manualLayout>
          <c:xMode val="edge"/>
          <c:yMode val="edge"/>
          <c:x val="0.10964146853771899"/>
          <c:y val="7.7805129089014546E-2"/>
          <c:w val="0.82530564926200478"/>
          <c:h val="9.6937657077390174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mn-cs"/>
            </a:defRPr>
          </a:pPr>
          <a:endParaRPr lang="sv-SE"/>
        </a:p>
      </c:txPr>
    </c:legend>
    <c:plotVisOnly val="1"/>
    <c:dispBlanksAs val="gap"/>
    <c:showDLblsOverMax val="0"/>
  </c:chart>
  <c:spPr>
    <a:noFill/>
    <a:ln w="9525" cap="flat" cmpd="sng" algn="ctr">
      <a:noFill/>
      <a:round/>
    </a:ln>
    <a:effectLst/>
  </c:spPr>
  <c:txPr>
    <a:bodyPr/>
    <a:lstStyle/>
    <a:p>
      <a:pPr>
        <a:defRPr b="1">
          <a:solidFill>
            <a:sysClr val="windowText" lastClr="000000"/>
          </a:solidFill>
          <a:latin typeface="+mj-lt"/>
        </a:defRPr>
      </a:pPr>
      <a:endParaRPr lang="sv-SE"/>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solidFill>
                <a:latin typeface="+mj-lt"/>
                <a:ea typeface="+mn-ea"/>
                <a:cs typeface="+mn-cs"/>
              </a:defRPr>
            </a:pPr>
            <a:r>
              <a:rPr lang="sv-SE" sz="1200" b="1" baseline="0" dirty="0">
                <a:effectLst/>
              </a:rPr>
              <a:t>Konkurrensindex år 2022 och 2026 fördelat på yrkesområde</a:t>
            </a:r>
            <a:endParaRPr lang="sv-SE" sz="1200" baseline="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200"/>
            </a:pPr>
            <a:endParaRPr lang="sv-SE" sz="1200" baseline="0" dirty="0"/>
          </a:p>
        </c:rich>
      </c:tx>
      <c:layout>
        <c:manualLayout>
          <c:xMode val="edge"/>
          <c:yMode val="edge"/>
          <c:x val="0.1527951674903899"/>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solidFill>
              <a:latin typeface="+mj-lt"/>
              <a:ea typeface="+mn-ea"/>
              <a:cs typeface="+mn-cs"/>
            </a:defRPr>
          </a:pPr>
          <a:endParaRPr lang="sv-SE"/>
        </a:p>
      </c:txPr>
    </c:title>
    <c:autoTitleDeleted val="0"/>
    <c:plotArea>
      <c:layout>
        <c:manualLayout>
          <c:layoutTarget val="inner"/>
          <c:xMode val="edge"/>
          <c:yMode val="edge"/>
          <c:x val="0.36612442331099193"/>
          <c:y val="0.11967303289316239"/>
          <c:w val="0.5952990180321307"/>
          <c:h val="0.790677115517186"/>
        </c:manualLayout>
      </c:layout>
      <c:barChart>
        <c:barDir val="bar"/>
        <c:grouping val="clustered"/>
        <c:varyColors val="0"/>
        <c:ser>
          <c:idx val="0"/>
          <c:order val="0"/>
          <c:tx>
            <c:strRef>
              <c:f>Sammanställning!$B$1</c:f>
              <c:strCache>
                <c:ptCount val="1"/>
                <c:pt idx="0">
                  <c:v>Bedömning år 2022</c:v>
                </c:pt>
              </c:strCache>
            </c:strRef>
          </c:tx>
          <c:spPr>
            <a:solidFill>
              <a:schemeClr val="accent1"/>
            </a:solidFill>
            <a:ln>
              <a:solidFill>
                <a:schemeClr val="accent1"/>
              </a:solidFill>
            </a:ln>
            <a:effectLst/>
          </c:spPr>
          <c:invertIfNegative val="0"/>
          <c:cat>
            <c:strRef>
              <c:f>Sammanställning!$A$2:$A$16</c:f>
              <c:strCache>
                <c:ptCount val="15"/>
                <c:pt idx="0">
                  <c:v>Försäljning, inköp och marknadsföring</c:v>
                </c:pt>
                <c:pt idx="1">
                  <c:v>Kultur, media och design</c:v>
                </c:pt>
                <c:pt idx="2">
                  <c:v>Transport, distribution och lager </c:v>
                </c:pt>
                <c:pt idx="3">
                  <c:v>Tillverkning och hantverk</c:v>
                </c:pt>
                <c:pt idx="4">
                  <c:v>Administration, ekonomi och juridik</c:v>
                </c:pt>
                <c:pt idx="5">
                  <c:v>Installation, drift och underhåll</c:v>
                </c:pt>
                <c:pt idx="6">
                  <c:v>Naturbruk</c:v>
                </c:pt>
                <c:pt idx="7">
                  <c:v>Teknik och naturvetenskap</c:v>
                </c:pt>
                <c:pt idx="8">
                  <c:v>Bygg och anläggning</c:v>
                </c:pt>
                <c:pt idx="9">
                  <c:v>Hotell, restaurang och storhushåll</c:v>
                </c:pt>
                <c:pt idx="10">
                  <c:v>Service och säkerhet</c:v>
                </c:pt>
                <c:pt idx="11">
                  <c:v>Socialt arbete</c:v>
                </c:pt>
                <c:pt idx="12">
                  <c:v>Hälso- och sjukvård</c:v>
                </c:pt>
                <c:pt idx="13">
                  <c:v>Pedagogik</c:v>
                </c:pt>
                <c:pt idx="14">
                  <c:v>Data/it</c:v>
                </c:pt>
              </c:strCache>
            </c:strRef>
          </c:cat>
          <c:val>
            <c:numRef>
              <c:f>Sammanställning!$B$2:$B$16</c:f>
              <c:numCache>
                <c:formatCode>General</c:formatCode>
                <c:ptCount val="15"/>
                <c:pt idx="0">
                  <c:v>1.9</c:v>
                </c:pt>
                <c:pt idx="1">
                  <c:v>1.7000000000000002</c:v>
                </c:pt>
                <c:pt idx="2">
                  <c:v>1.7999999999999998</c:v>
                </c:pt>
                <c:pt idx="3">
                  <c:v>1.4</c:v>
                </c:pt>
                <c:pt idx="4">
                  <c:v>1.4</c:v>
                </c:pt>
                <c:pt idx="5">
                  <c:v>1.1000000000000001</c:v>
                </c:pt>
                <c:pt idx="6">
                  <c:v>1.5</c:v>
                </c:pt>
                <c:pt idx="7">
                  <c:v>1.2000000000000002</c:v>
                </c:pt>
                <c:pt idx="8">
                  <c:v>1.1000000000000001</c:v>
                </c:pt>
                <c:pt idx="9">
                  <c:v>0.79999999999999982</c:v>
                </c:pt>
                <c:pt idx="10">
                  <c:v>0.90000000000000036</c:v>
                </c:pt>
                <c:pt idx="11">
                  <c:v>0.70000000000000018</c:v>
                </c:pt>
                <c:pt idx="12">
                  <c:v>0.70000000000000018</c:v>
                </c:pt>
                <c:pt idx="13">
                  <c:v>0.5</c:v>
                </c:pt>
                <c:pt idx="14">
                  <c:v>0.29999999999999982</c:v>
                </c:pt>
              </c:numCache>
            </c:numRef>
          </c:val>
          <c:extLst>
            <c:ext xmlns:c16="http://schemas.microsoft.com/office/drawing/2014/chart" uri="{C3380CC4-5D6E-409C-BE32-E72D297353CC}">
              <c16:uniqueId val="{00000000-6F03-49E6-9CB7-A0EBF889726A}"/>
            </c:ext>
          </c:extLst>
        </c:ser>
        <c:ser>
          <c:idx val="1"/>
          <c:order val="1"/>
          <c:tx>
            <c:strRef>
              <c:f>Sammanställning!$C$1</c:f>
              <c:strCache>
                <c:ptCount val="1"/>
                <c:pt idx="0">
                  <c:v>Bedömning år 2026</c:v>
                </c:pt>
              </c:strCache>
            </c:strRef>
          </c:tx>
          <c:spPr>
            <a:solidFill>
              <a:schemeClr val="accent2"/>
            </a:solidFill>
            <a:ln>
              <a:noFill/>
            </a:ln>
            <a:effectLst/>
          </c:spPr>
          <c:invertIfNegative val="0"/>
          <c:cat>
            <c:strRef>
              <c:f>Sammanställning!$A$2:$A$16</c:f>
              <c:strCache>
                <c:ptCount val="15"/>
                <c:pt idx="0">
                  <c:v>Försäljning, inköp och marknadsföring</c:v>
                </c:pt>
                <c:pt idx="1">
                  <c:v>Kultur, media och design</c:v>
                </c:pt>
                <c:pt idx="2">
                  <c:v>Transport, distribution och lager </c:v>
                </c:pt>
                <c:pt idx="3">
                  <c:v>Tillverkning och hantverk</c:v>
                </c:pt>
                <c:pt idx="4">
                  <c:v>Administration, ekonomi och juridik</c:v>
                </c:pt>
                <c:pt idx="5">
                  <c:v>Installation, drift och underhåll</c:v>
                </c:pt>
                <c:pt idx="6">
                  <c:v>Naturbruk</c:v>
                </c:pt>
                <c:pt idx="7">
                  <c:v>Teknik och naturvetenskap</c:v>
                </c:pt>
                <c:pt idx="8">
                  <c:v>Bygg och anläggning</c:v>
                </c:pt>
                <c:pt idx="9">
                  <c:v>Hotell, restaurang och storhushåll</c:v>
                </c:pt>
                <c:pt idx="10">
                  <c:v>Service och säkerhet</c:v>
                </c:pt>
                <c:pt idx="11">
                  <c:v>Socialt arbete</c:v>
                </c:pt>
                <c:pt idx="12">
                  <c:v>Hälso- och sjukvård</c:v>
                </c:pt>
                <c:pt idx="13">
                  <c:v>Pedagogik</c:v>
                </c:pt>
                <c:pt idx="14">
                  <c:v>Data/it</c:v>
                </c:pt>
              </c:strCache>
            </c:strRef>
          </c:cat>
          <c:val>
            <c:numRef>
              <c:f>Sammanställning!$C$2:$C$16</c:f>
              <c:numCache>
                <c:formatCode>General</c:formatCode>
                <c:ptCount val="15"/>
                <c:pt idx="0">
                  <c:v>1.7999999999999998</c:v>
                </c:pt>
                <c:pt idx="1">
                  <c:v>1.6</c:v>
                </c:pt>
                <c:pt idx="2">
                  <c:v>1.6</c:v>
                </c:pt>
                <c:pt idx="3">
                  <c:v>1.4</c:v>
                </c:pt>
                <c:pt idx="4">
                  <c:v>1.2999999999999998</c:v>
                </c:pt>
                <c:pt idx="5">
                  <c:v>1.1000000000000001</c:v>
                </c:pt>
                <c:pt idx="6" formatCode="0.0">
                  <c:v>1</c:v>
                </c:pt>
                <c:pt idx="7" formatCode="0.0">
                  <c:v>1</c:v>
                </c:pt>
                <c:pt idx="8">
                  <c:v>0.79999999999999982</c:v>
                </c:pt>
                <c:pt idx="9">
                  <c:v>0.79999999999999982</c:v>
                </c:pt>
                <c:pt idx="10">
                  <c:v>0.79999999999999982</c:v>
                </c:pt>
                <c:pt idx="11">
                  <c:v>0.70000000000000018</c:v>
                </c:pt>
                <c:pt idx="12">
                  <c:v>0.5</c:v>
                </c:pt>
                <c:pt idx="13">
                  <c:v>0.5</c:v>
                </c:pt>
                <c:pt idx="14">
                  <c:v>0.20000000000000018</c:v>
                </c:pt>
              </c:numCache>
            </c:numRef>
          </c:val>
          <c:extLst>
            <c:ext xmlns:c16="http://schemas.microsoft.com/office/drawing/2014/chart" uri="{C3380CC4-5D6E-409C-BE32-E72D297353CC}">
              <c16:uniqueId val="{00000001-6F03-49E6-9CB7-A0EBF889726A}"/>
            </c:ext>
          </c:extLst>
        </c:ser>
        <c:dLbls>
          <c:showLegendKey val="0"/>
          <c:showVal val="0"/>
          <c:showCatName val="0"/>
          <c:showSerName val="0"/>
          <c:showPercent val="0"/>
          <c:showBubbleSize val="0"/>
        </c:dLbls>
        <c:gapWidth val="219"/>
        <c:axId val="84904480"/>
        <c:axId val="84897816"/>
        <c:extLst/>
      </c:barChart>
      <c:catAx>
        <c:axId val="84904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ysClr val="windowText" lastClr="000000"/>
                </a:solidFill>
                <a:latin typeface="+mj-lt"/>
                <a:ea typeface="+mn-ea"/>
                <a:cs typeface="+mn-cs"/>
              </a:defRPr>
            </a:pPr>
            <a:endParaRPr lang="sv-SE"/>
          </a:p>
        </c:txPr>
        <c:crossAx val="84897816"/>
        <c:crosses val="autoZero"/>
        <c:auto val="1"/>
        <c:lblAlgn val="ctr"/>
        <c:lblOffset val="100"/>
        <c:noMultiLvlLbl val="0"/>
      </c:catAx>
      <c:valAx>
        <c:axId val="84897816"/>
        <c:scaling>
          <c:orientation val="minMax"/>
          <c:max val="2"/>
        </c:scaling>
        <c:delete val="1"/>
        <c:axPos val="b"/>
        <c:majorGridlines>
          <c:spPr>
            <a:ln w="9525" cap="flat" cmpd="sng" algn="ctr">
              <a:solidFill>
                <a:schemeClr val="tx1">
                  <a:lumMod val="15000"/>
                  <a:lumOff val="85000"/>
                </a:schemeClr>
              </a:solidFill>
              <a:round/>
            </a:ln>
            <a:effectLst/>
          </c:spPr>
        </c:majorGridlines>
        <c:numFmt formatCode="@" sourceLinked="0"/>
        <c:majorTickMark val="none"/>
        <c:minorTickMark val="none"/>
        <c:tickLblPos val="nextTo"/>
        <c:crossAx val="84904480"/>
        <c:crosses val="autoZero"/>
        <c:crossBetween val="between"/>
        <c:majorUnit val="1"/>
      </c:valAx>
      <c:spPr>
        <a:noFill/>
        <a:ln>
          <a:noFill/>
        </a:ln>
        <a:effectLst/>
      </c:spPr>
    </c:plotArea>
    <c:legend>
      <c:legendPos val="r"/>
      <c:layout>
        <c:manualLayout>
          <c:xMode val="edge"/>
          <c:yMode val="edge"/>
          <c:x val="0.71673661908465935"/>
          <c:y val="0.11200478476723988"/>
          <c:w val="0.21812198404344388"/>
          <c:h val="0.17863642602031859"/>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j-lt"/>
              <a:ea typeface="+mn-ea"/>
              <a:cs typeface="+mn-cs"/>
            </a:defRPr>
          </a:pPr>
          <a:endParaRPr lang="sv-SE"/>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mj-lt"/>
        </a:defRPr>
      </a:pPr>
      <a:endParaRPr lang="sv-SE"/>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0.35045</cdr:x>
      <cdr:y>0.90756</cdr:y>
    </cdr:from>
    <cdr:to>
      <cdr:x>0.74188</cdr:x>
      <cdr:y>1</cdr:y>
    </cdr:to>
    <cdr:sp macro="" textlink="">
      <cdr:nvSpPr>
        <cdr:cNvPr id="2" name="textruta 1">
          <a:extLst xmlns:a="http://schemas.openxmlformats.org/drawingml/2006/main">
            <a:ext uri="{FF2B5EF4-FFF2-40B4-BE49-F238E27FC236}">
              <a16:creationId xmlns:a16="http://schemas.microsoft.com/office/drawing/2014/main" id="{426CDF76-3965-49B3-B88F-1C6CA6C9B34B}"/>
            </a:ext>
          </a:extLst>
        </cdr:cNvPr>
        <cdr:cNvSpPr txBox="1"/>
      </cdr:nvSpPr>
      <cdr:spPr>
        <a:xfrm xmlns:a="http://schemas.openxmlformats.org/drawingml/2006/main">
          <a:off x="2107973" y="3423236"/>
          <a:ext cx="2354490" cy="3486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sv-SE" sz="1000" dirty="0">
              <a:effectLst/>
              <a:latin typeface="+mj-lt"/>
              <a:ea typeface="+mn-ea"/>
              <a:cs typeface="+mn-cs"/>
            </a:rPr>
            <a:t>Säsongsrensade data, trendvärden</a:t>
          </a:r>
          <a:endParaRPr lang="sv-SE" sz="1000" dirty="0">
            <a:latin typeface="+mj-lt"/>
          </a:endParaRPr>
        </a:p>
        <a:p xmlns:a="http://schemas.openxmlformats.org/drawingml/2006/main">
          <a:pPr algn="ctr"/>
          <a:r>
            <a:rPr lang="sv-SE" sz="1000" dirty="0">
              <a:latin typeface="+mj-lt"/>
            </a:rPr>
            <a:t>Källa: Arbetsförmedlingen</a:t>
          </a:r>
          <a:endParaRPr lang="sv-SE" sz="1100" dirty="0">
            <a:latin typeface="+mj-lt"/>
          </a:endParaRPr>
        </a:p>
      </cdr:txBody>
    </cdr:sp>
  </cdr:relSizeAnchor>
  <cdr:relSizeAnchor xmlns:cdr="http://schemas.openxmlformats.org/drawingml/2006/chartDrawing">
    <cdr:from>
      <cdr:x>0.0878</cdr:x>
      <cdr:y>0.10603</cdr:y>
    </cdr:from>
    <cdr:to>
      <cdr:x>0.17795</cdr:x>
      <cdr:y>0.17037</cdr:y>
    </cdr:to>
    <cdr:sp macro="" textlink="">
      <cdr:nvSpPr>
        <cdr:cNvPr id="3" name="textruta 2">
          <a:extLst xmlns:a="http://schemas.openxmlformats.org/drawingml/2006/main">
            <a:ext uri="{FF2B5EF4-FFF2-40B4-BE49-F238E27FC236}">
              <a16:creationId xmlns:a16="http://schemas.microsoft.com/office/drawing/2014/main" id="{F93366C3-3F1E-4EFC-84EB-530D403148F3}"/>
            </a:ext>
          </a:extLst>
        </cdr:cNvPr>
        <cdr:cNvSpPr txBox="1"/>
      </cdr:nvSpPr>
      <cdr:spPr>
        <a:xfrm xmlns:a="http://schemas.openxmlformats.org/drawingml/2006/main">
          <a:off x="528099" y="399940"/>
          <a:ext cx="542256" cy="2426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dirty="0">
              <a:latin typeface="+mj-lt"/>
            </a:rPr>
            <a:t>Antal</a:t>
          </a:r>
        </a:p>
      </cdr:txBody>
    </cdr:sp>
  </cdr:relSizeAnchor>
</c:userShapes>
</file>

<file path=ppt/drawings/drawing2.xml><?xml version="1.0" encoding="utf-8"?>
<c:userShapes xmlns:c="http://schemas.openxmlformats.org/drawingml/2006/chart">
  <cdr:relSizeAnchor xmlns:cdr="http://schemas.openxmlformats.org/drawingml/2006/chartDrawing">
    <cdr:from>
      <cdr:x>0.18994</cdr:x>
      <cdr:y>0.88728</cdr:y>
    </cdr:from>
    <cdr:to>
      <cdr:x>0.84404</cdr:x>
      <cdr:y>1</cdr:y>
    </cdr:to>
    <cdr:sp macro="" textlink="">
      <cdr:nvSpPr>
        <cdr:cNvPr id="2" name="textruta 1">
          <a:extLst xmlns:a="http://schemas.openxmlformats.org/drawingml/2006/main">
            <a:ext uri="{FF2B5EF4-FFF2-40B4-BE49-F238E27FC236}">
              <a16:creationId xmlns:a16="http://schemas.microsoft.com/office/drawing/2014/main" id="{762461AA-4A88-4B94-9DDA-689E5F2CBF4C}"/>
            </a:ext>
          </a:extLst>
        </cdr:cNvPr>
        <cdr:cNvSpPr txBox="1"/>
      </cdr:nvSpPr>
      <cdr:spPr>
        <a:xfrm xmlns:a="http://schemas.openxmlformats.org/drawingml/2006/main">
          <a:off x="1360022" y="4180090"/>
          <a:ext cx="4683565" cy="5310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sv-SE" sz="1050" dirty="0">
              <a:latin typeface="Arial" panose="020B0604020202020204" pitchFamily="34" charset="0"/>
              <a:cs typeface="Arial" panose="020B0604020202020204" pitchFamily="34" charset="0"/>
            </a:rPr>
            <a:t>Säsongsrensade data, trendvärden till och med</a:t>
          </a:r>
          <a:r>
            <a:rPr lang="sv-SE" sz="1050" baseline="0" dirty="0">
              <a:latin typeface="Arial" panose="020B0604020202020204" pitchFamily="34" charset="0"/>
              <a:cs typeface="Arial" panose="020B0604020202020204" pitchFamily="34" charset="0"/>
            </a:rPr>
            <a:t> september 2021</a:t>
          </a:r>
        </a:p>
        <a:p xmlns:a="http://schemas.openxmlformats.org/drawingml/2006/main">
          <a:pPr algn="ctr"/>
          <a:r>
            <a:rPr lang="sv-SE" sz="1050" baseline="0" dirty="0">
              <a:latin typeface="Arial" panose="020B0604020202020204" pitchFamily="34" charset="0"/>
              <a:cs typeface="Arial" panose="020B0604020202020204" pitchFamily="34" charset="0"/>
            </a:rPr>
            <a:t>Källa: Arbetsförmedlingen</a:t>
          </a:r>
          <a:endParaRPr lang="sv-SE" sz="1050"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0.25314</cdr:x>
      <cdr:y>0.91859</cdr:y>
    </cdr:from>
    <cdr:to>
      <cdr:x>0.50906</cdr:x>
      <cdr:y>0.98196</cdr:y>
    </cdr:to>
    <cdr:sp macro="" textlink="">
      <cdr:nvSpPr>
        <cdr:cNvPr id="2" name="textruta 1">
          <a:extLst xmlns:a="http://schemas.openxmlformats.org/drawingml/2006/main">
            <a:ext uri="{FF2B5EF4-FFF2-40B4-BE49-F238E27FC236}">
              <a16:creationId xmlns:a16="http://schemas.microsoft.com/office/drawing/2014/main" id="{733DF746-FAA3-41D7-ACD3-E5E8EEBB3170}"/>
            </a:ext>
          </a:extLst>
        </cdr:cNvPr>
        <cdr:cNvSpPr txBox="1"/>
      </cdr:nvSpPr>
      <cdr:spPr>
        <a:xfrm xmlns:a="http://schemas.openxmlformats.org/drawingml/2006/main">
          <a:off x="1463561" y="2878024"/>
          <a:ext cx="1479664" cy="1985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900">
              <a:latin typeface="+mj-lt"/>
            </a:rPr>
            <a:t>Mycket</a:t>
          </a:r>
          <a:r>
            <a:rPr lang="sv-SE" sz="900" baseline="0">
              <a:latin typeface="+mj-lt"/>
            </a:rPr>
            <a:t> liten konkurrens</a:t>
          </a:r>
        </a:p>
        <a:p xmlns:a="http://schemas.openxmlformats.org/drawingml/2006/main">
          <a:endParaRPr lang="sv-SE" sz="1100"/>
        </a:p>
      </cdr:txBody>
    </cdr:sp>
  </cdr:relSizeAnchor>
  <cdr:relSizeAnchor xmlns:cdr="http://schemas.openxmlformats.org/drawingml/2006/chartDrawing">
    <cdr:from>
      <cdr:x>0.5636</cdr:x>
      <cdr:y>0.92065</cdr:y>
    </cdr:from>
    <cdr:to>
      <cdr:x>0.74317</cdr:x>
      <cdr:y>0.97825</cdr:y>
    </cdr:to>
    <cdr:sp macro="" textlink="">
      <cdr:nvSpPr>
        <cdr:cNvPr id="6" name="textruta 1">
          <a:extLst xmlns:a="http://schemas.openxmlformats.org/drawingml/2006/main">
            <a:ext uri="{FF2B5EF4-FFF2-40B4-BE49-F238E27FC236}">
              <a16:creationId xmlns:a16="http://schemas.microsoft.com/office/drawing/2014/main" id="{DD634EB8-9657-470B-8F66-B6DDD550AC6E}"/>
            </a:ext>
          </a:extLst>
        </cdr:cNvPr>
        <cdr:cNvSpPr txBox="1"/>
      </cdr:nvSpPr>
      <cdr:spPr>
        <a:xfrm xmlns:a="http://schemas.openxmlformats.org/drawingml/2006/main">
          <a:off x="3258541" y="2884485"/>
          <a:ext cx="1038225" cy="1804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900" baseline="0">
              <a:latin typeface="+mj-lt"/>
            </a:rPr>
            <a:t>Liten konkurrens</a:t>
          </a:r>
        </a:p>
        <a:p xmlns:a="http://schemas.openxmlformats.org/drawingml/2006/main">
          <a:endParaRPr lang="sv-SE" sz="1100"/>
        </a:p>
      </cdr:txBody>
    </cdr:sp>
  </cdr:relSizeAnchor>
  <cdr:relSizeAnchor xmlns:cdr="http://schemas.openxmlformats.org/drawingml/2006/chartDrawing">
    <cdr:from>
      <cdr:x>0.85103</cdr:x>
      <cdr:y>0.9173</cdr:y>
    </cdr:from>
    <cdr:to>
      <cdr:x>1</cdr:x>
      <cdr:y>0.97994</cdr:y>
    </cdr:to>
    <cdr:sp macro="" textlink="">
      <cdr:nvSpPr>
        <cdr:cNvPr id="7" name="textruta 1">
          <a:extLst xmlns:a="http://schemas.openxmlformats.org/drawingml/2006/main">
            <a:ext uri="{FF2B5EF4-FFF2-40B4-BE49-F238E27FC236}">
              <a16:creationId xmlns:a16="http://schemas.microsoft.com/office/drawing/2014/main" id="{DD634EB8-9657-470B-8F66-B6DDD550AC6E}"/>
            </a:ext>
          </a:extLst>
        </cdr:cNvPr>
        <cdr:cNvSpPr txBox="1"/>
      </cdr:nvSpPr>
      <cdr:spPr>
        <a:xfrm xmlns:a="http://schemas.openxmlformats.org/drawingml/2006/main">
          <a:off x="4920380" y="2873980"/>
          <a:ext cx="861295" cy="1962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900">
              <a:latin typeface="+mj-lt"/>
            </a:rPr>
            <a:t>Konkurrens</a:t>
          </a:r>
          <a:endParaRPr lang="sv-SE" sz="900" baseline="0">
            <a:latin typeface="+mj-lt"/>
          </a:endParaRPr>
        </a:p>
        <a:p xmlns:a="http://schemas.openxmlformats.org/drawingml/2006/main">
          <a:endParaRPr lang="sv-SE"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B96206B-CE5A-4CA3-BD34-3451FD0BA690}" type="datetimeFigureOut">
              <a:rPr lang="sv-SE" smtClean="0"/>
              <a:t>2021-10-27</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a:t>
            </a:fld>
            <a:endParaRPr lang="sv-SE"/>
          </a:p>
        </p:txBody>
      </p:sp>
    </p:spTree>
    <p:extLst>
      <p:ext uri="{BB962C8B-B14F-4D97-AF65-F5344CB8AC3E}">
        <p14:creationId xmlns:p14="http://schemas.microsoft.com/office/powerpoint/2010/main" val="4181410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763CAE6-3546-4A01-BBE9-044D7CD2D89D}" type="slidenum">
              <a:rPr lang="sv-SE" smtClean="0"/>
              <a:t>10</a:t>
            </a:fld>
            <a:endParaRPr lang="sv-SE"/>
          </a:p>
        </p:txBody>
      </p:sp>
    </p:spTree>
    <p:extLst>
      <p:ext uri="{BB962C8B-B14F-4D97-AF65-F5344CB8AC3E}">
        <p14:creationId xmlns:p14="http://schemas.microsoft.com/office/powerpoint/2010/main" val="366223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900" b="1" kern="1200" baseline="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0763CAE6-3546-4A01-BBE9-044D7CD2D89D}" type="slidenum">
              <a:rPr lang="sv-SE" smtClean="0"/>
              <a:t>17</a:t>
            </a:fld>
            <a:endParaRPr lang="sv-SE"/>
          </a:p>
        </p:txBody>
      </p:sp>
    </p:spTree>
    <p:extLst>
      <p:ext uri="{BB962C8B-B14F-4D97-AF65-F5344CB8AC3E}">
        <p14:creationId xmlns:p14="http://schemas.microsoft.com/office/powerpoint/2010/main" val="999932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fld id="{0763CAE6-3546-4A01-BBE9-044D7CD2D89D}" type="slidenum">
              <a:rPr lang="sv-SE" smtClean="0"/>
              <a:t>18</a:t>
            </a:fld>
            <a:endParaRPr lang="sv-SE"/>
          </a:p>
        </p:txBody>
      </p:sp>
    </p:spTree>
    <p:extLst>
      <p:ext uri="{BB962C8B-B14F-4D97-AF65-F5344CB8AC3E}">
        <p14:creationId xmlns:p14="http://schemas.microsoft.com/office/powerpoint/2010/main" val="2796434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20</a:t>
            </a:fld>
            <a:endParaRPr lang="sv-SE"/>
          </a:p>
        </p:txBody>
      </p:sp>
    </p:spTree>
    <p:extLst>
      <p:ext uri="{BB962C8B-B14F-4D97-AF65-F5344CB8AC3E}">
        <p14:creationId xmlns:p14="http://schemas.microsoft.com/office/powerpoint/2010/main" val="351739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a:t>
            </a:fld>
            <a:endParaRPr lang="sv-SE"/>
          </a:p>
        </p:txBody>
      </p:sp>
    </p:spTree>
    <p:extLst>
      <p:ext uri="{BB962C8B-B14F-4D97-AF65-F5344CB8AC3E}">
        <p14:creationId xmlns:p14="http://schemas.microsoft.com/office/powerpoint/2010/main" val="3239633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800" dirty="0"/>
          </a:p>
        </p:txBody>
      </p:sp>
      <p:sp>
        <p:nvSpPr>
          <p:cNvPr id="4" name="Platshållare för bildnummer 3"/>
          <p:cNvSpPr>
            <a:spLocks noGrp="1"/>
          </p:cNvSpPr>
          <p:nvPr>
            <p:ph type="sldNum" sz="quarter" idx="10"/>
          </p:nvPr>
        </p:nvSpPr>
        <p:spPr/>
        <p:txBody>
          <a:bodyPr/>
          <a:lstStyle/>
          <a:p>
            <a:fld id="{0763CAE6-3546-4A01-BBE9-044D7CD2D89D}" type="slidenum">
              <a:rPr lang="sv-SE" smtClean="0"/>
              <a:t>3</a:t>
            </a:fld>
            <a:endParaRPr lang="sv-SE"/>
          </a:p>
        </p:txBody>
      </p:sp>
    </p:spTree>
    <p:extLst>
      <p:ext uri="{BB962C8B-B14F-4D97-AF65-F5344CB8AC3E}">
        <p14:creationId xmlns:p14="http://schemas.microsoft.com/office/powerpoint/2010/main" val="1716671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endParaRPr lang="sv-SE" sz="105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4</a:t>
            </a:fld>
            <a:endParaRPr lang="sv-SE"/>
          </a:p>
        </p:txBody>
      </p:sp>
    </p:spTree>
    <p:extLst>
      <p:ext uri="{BB962C8B-B14F-4D97-AF65-F5344CB8AC3E}">
        <p14:creationId xmlns:p14="http://schemas.microsoft.com/office/powerpoint/2010/main" val="3951176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800" dirty="0"/>
          </a:p>
        </p:txBody>
      </p:sp>
      <p:sp>
        <p:nvSpPr>
          <p:cNvPr id="4" name="Platshållare för bildnummer 3"/>
          <p:cNvSpPr>
            <a:spLocks noGrp="1"/>
          </p:cNvSpPr>
          <p:nvPr>
            <p:ph type="sldNum" sz="quarter" idx="10"/>
          </p:nvPr>
        </p:nvSpPr>
        <p:spPr/>
        <p:txBody>
          <a:bodyPr/>
          <a:lstStyle/>
          <a:p>
            <a:fld id="{0763CAE6-3546-4A01-BBE9-044D7CD2D89D}" type="slidenum">
              <a:rPr lang="sv-SE" smtClean="0"/>
              <a:t>5</a:t>
            </a:fld>
            <a:endParaRPr lang="sv-SE"/>
          </a:p>
        </p:txBody>
      </p:sp>
    </p:spTree>
    <p:extLst>
      <p:ext uri="{BB962C8B-B14F-4D97-AF65-F5344CB8AC3E}">
        <p14:creationId xmlns:p14="http://schemas.microsoft.com/office/powerpoint/2010/main" val="715741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763CAE6-3546-4A01-BBE9-044D7CD2D89D}" type="slidenum">
              <a:rPr lang="sv-SE" smtClean="0"/>
              <a:t>6</a:t>
            </a:fld>
            <a:endParaRPr lang="sv-SE"/>
          </a:p>
        </p:txBody>
      </p:sp>
    </p:spTree>
    <p:extLst>
      <p:ext uri="{BB962C8B-B14F-4D97-AF65-F5344CB8AC3E}">
        <p14:creationId xmlns:p14="http://schemas.microsoft.com/office/powerpoint/2010/main" val="1508735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 typeface="Arial" panose="020B0604020202020204" pitchFamily="34" charset="0"/>
              <a:buNone/>
              <a:tabLst/>
              <a:defRPr/>
            </a:pPr>
            <a:endParaRPr lang="sv-SE" sz="900" dirty="0">
              <a:effectLst/>
              <a:latin typeface="+mn-lt"/>
              <a:ea typeface="Helvetica Neue"/>
              <a:cs typeface="Helvetica Neue"/>
              <a:sym typeface="Helvetica Neue"/>
            </a:endParaRPr>
          </a:p>
        </p:txBody>
      </p:sp>
    </p:spTree>
    <p:extLst>
      <p:ext uri="{BB962C8B-B14F-4D97-AF65-F5344CB8AC3E}">
        <p14:creationId xmlns:p14="http://schemas.microsoft.com/office/powerpoint/2010/main" val="3276282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9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0763CAE6-3546-4A01-BBE9-044D7CD2D89D}" type="slidenum">
              <a:rPr lang="sv-SE" smtClean="0"/>
              <a:t>8</a:t>
            </a:fld>
            <a:endParaRPr lang="sv-SE"/>
          </a:p>
        </p:txBody>
      </p:sp>
    </p:spTree>
    <p:extLst>
      <p:ext uri="{BB962C8B-B14F-4D97-AF65-F5344CB8AC3E}">
        <p14:creationId xmlns:p14="http://schemas.microsoft.com/office/powerpoint/2010/main" val="4272174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fld id="{0763CAE6-3546-4A01-BBE9-044D7CD2D89D}" type="slidenum">
              <a:rPr lang="sv-SE" smtClean="0"/>
              <a:t>9</a:t>
            </a:fld>
            <a:endParaRPr lang="sv-SE"/>
          </a:p>
        </p:txBody>
      </p:sp>
    </p:spTree>
    <p:extLst>
      <p:ext uri="{BB962C8B-B14F-4D97-AF65-F5344CB8AC3E}">
        <p14:creationId xmlns:p14="http://schemas.microsoft.com/office/powerpoint/2010/main" val="897608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a:t>Klicka på ikonen för att lägga till en bild</a:t>
            </a:r>
            <a:endParaRPr lang="sv-SE" dirty="0"/>
          </a:p>
        </p:txBody>
      </p:sp>
      <p:sp>
        <p:nvSpPr>
          <p:cNvPr id="2" name="Rubrik 1"/>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3" name="Underrubrik 2"/>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p>
            <a:fld id="{1B8F8DFE-A200-45B5-B28F-687801E16029}" type="datetimeFigureOut">
              <a:rPr lang="sv-SE" smtClean="0"/>
              <a:t>2021-10-27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bla_cmyk.pdf" descr="Af_logotyp_gron-bla_cmyk.pdf">
            <a:extLst>
              <a:ext uri="{FF2B5EF4-FFF2-40B4-BE49-F238E27FC236}">
                <a16:creationId xmlns:a16="http://schemas.microsoft.com/office/drawing/2014/main" id="{DB739288-7EE9-493D-B863-22080E1F895A}"/>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394198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Rubrik och bild">
    <p:spTree>
      <p:nvGrpSpPr>
        <p:cNvPr id="1" name=""/>
        <p:cNvGrpSpPr/>
        <p:nvPr/>
      </p:nvGrpSpPr>
      <p:grpSpPr>
        <a:xfrm>
          <a:off x="0" y="0"/>
          <a:ext cx="0" cy="0"/>
          <a:chOff x="0" y="0"/>
          <a:chExt cx="0" cy="0"/>
        </a:xfrm>
      </p:grpSpPr>
      <p:sp>
        <p:nvSpPr>
          <p:cNvPr id="84" name="Rubrik 1"/>
          <p:cNvSpPr txBox="1">
            <a:spLocks noGrp="1"/>
          </p:cNvSpPr>
          <p:nvPr>
            <p:ph type="body" sz="quarter" idx="13"/>
          </p:nvPr>
        </p:nvSpPr>
        <p:spPr>
          <a:xfrm>
            <a:off x="973138" y="708525"/>
            <a:ext cx="4238427" cy="432371"/>
          </a:xfrm>
          <a:prstGeom prst="rect">
            <a:avLst/>
          </a:prstGeom>
        </p:spPr>
        <p:txBody>
          <a:bodyPr/>
          <a:lstStyle>
            <a:lvl1pPr>
              <a:defRPr sz="2700" b="1">
                <a:solidFill>
                  <a:srgbClr val="1F1B5A"/>
                </a:solidFill>
              </a:defRPr>
            </a:lvl1pPr>
          </a:lstStyle>
          <a:p>
            <a:r>
              <a:t>Rubrik</a:t>
            </a:r>
          </a:p>
        </p:txBody>
      </p:sp>
      <p:sp>
        <p:nvSpPr>
          <p:cNvPr id="85" name="PlaceholderImage.png"/>
          <p:cNvSpPr>
            <a:spLocks noGrp="1"/>
          </p:cNvSpPr>
          <p:nvPr>
            <p:ph type="pic" idx="14"/>
          </p:nvPr>
        </p:nvSpPr>
        <p:spPr>
          <a:xfrm>
            <a:off x="1016540" y="1475578"/>
            <a:ext cx="7233615" cy="3141979"/>
          </a:xfrm>
          <a:prstGeom prst="rect">
            <a:avLst/>
          </a:prstGeom>
        </p:spPr>
        <p:txBody>
          <a:bodyPr lIns="91439" tIns="45719" rIns="91439" bIns="45719">
            <a:noAutofit/>
          </a:bodyPr>
          <a:lstStyle/>
          <a:p>
            <a:endParaRPr/>
          </a:p>
        </p:txBody>
      </p:sp>
      <p:pic>
        <p:nvPicPr>
          <p:cNvPr id="86" name="Af_logotyp_gron-bla_cmyk.pdf" descr="Af_logotyp_gron-bla_cmyk.pdf"/>
          <p:cNvPicPr>
            <a:picLocks noChangeAspect="1"/>
          </p:cNvPicPr>
          <p:nvPr/>
        </p:nvPicPr>
        <p:blipFill>
          <a:blip r:embed="rId2"/>
          <a:stretch>
            <a:fillRect/>
          </a:stretch>
        </p:blipFill>
        <p:spPr>
          <a:xfrm>
            <a:off x="7062898" y="4769690"/>
            <a:ext cx="1904121" cy="231482"/>
          </a:xfrm>
          <a:prstGeom prst="rect">
            <a:avLst/>
          </a:prstGeom>
          <a:ln w="12700">
            <a:miter lim="400000"/>
          </a:ln>
        </p:spPr>
      </p:pic>
      <p:sp>
        <p:nvSpPr>
          <p:cNvPr id="87" name="Rektangel"/>
          <p:cNvSpPr/>
          <p:nvPr/>
        </p:nvSpPr>
        <p:spPr>
          <a:xfrm>
            <a:off x="-3175" y="-9525"/>
            <a:ext cx="145034" cy="5162550"/>
          </a:xfrm>
          <a:prstGeom prst="rect">
            <a:avLst/>
          </a:prstGeom>
          <a:solidFill>
            <a:srgbClr val="95C23D"/>
          </a:solidFill>
          <a:ln w="12700">
            <a:miter lim="400000"/>
          </a:ln>
        </p:spPr>
        <p:txBody>
          <a:bodyPr lIns="0" tIns="0" rIns="0" bIns="0" anchor="ctr"/>
          <a:lstStyle/>
          <a:p>
            <a:pPr algn="ctr">
              <a:spcBef>
                <a:spcPts val="0"/>
              </a:spcBef>
              <a:defRPr sz="3200">
                <a:solidFill>
                  <a:srgbClr val="FFFFFF"/>
                </a:solidFill>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373444787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2021-10-27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chemeClr val="accent2"/>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6378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2021-10-27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Af_logotyp_gron-bla_cmyk.pdf">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930055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1695937" y="852392"/>
            <a:ext cx="5752125" cy="967429"/>
          </a:xfr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697564" y="1867940"/>
            <a:ext cx="5750498" cy="774221"/>
          </a:xfr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2021-10-27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2192348" y="2664168"/>
            <a:ext cx="4862640" cy="0"/>
          </a:xfrm>
          <a:prstGeom prst="line">
            <a:avLst/>
          </a:prstGeom>
          <a:ln w="25400">
            <a:solidFill>
              <a:schemeClr val="accent2"/>
            </a:solidFill>
          </a:ln>
        </p:spPr>
        <p:txBody>
          <a:bodyPr lIns="17144" tIns="17144" rIns="17144" bIns="17144"/>
          <a:lstStyle/>
          <a:p>
            <a:pPr>
              <a:spcBef>
                <a:spcPts val="750"/>
              </a:spcBef>
              <a:defRPr sz="7500" b="0"/>
            </a:pPr>
            <a:endParaRPr sz="2813"/>
          </a:p>
        </p:txBody>
      </p:sp>
      <p:pic>
        <p:nvPicPr>
          <p:cNvPr id="17" name="Af_logotyp_gron-vit_cmyk.pdf" descr="Af_logotyp_gron-vit_cmyk.pdf">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056231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2021-10-27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415059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575043" y="1809000"/>
            <a:ext cx="362921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2021-10-27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2021-10-27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5143500"/>
          </a:xfrm>
        </p:spPr>
        <p:txBody>
          <a:bodyPr/>
          <a:lstStyle/>
          <a:p>
            <a:endParaRPr lang="sv-SE"/>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p:spPr>
        <p:txBody>
          <a:bodyPr anchor="ctr"/>
          <a:lstStyle>
            <a:lvl1pPr algn="ctr">
              <a:defRPr sz="2800" b="0"/>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2021-10-27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2021-10-27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a:t>Klicka på ikonen för att lägga till en bild</a:t>
            </a:r>
            <a:endParaRPr lang="sv-SE" dirty="0"/>
          </a:p>
        </p:txBody>
      </p:sp>
      <p:sp>
        <p:nvSpPr>
          <p:cNvPr id="2" name="Rubrik 1"/>
          <p:cNvSpPr>
            <a:spLocks noGrp="1"/>
          </p:cNvSpPr>
          <p:nvPr>
            <p:ph type="ctrTitle" hasCustomPrompt="1"/>
          </p:nvPr>
        </p:nvSpPr>
        <p:spPr>
          <a:xfrm>
            <a:off x="141859" y="2797521"/>
            <a:ext cx="3742078" cy="1037929"/>
          </a:xfrm>
          <a:solidFill>
            <a:schemeClr val="accent1">
              <a:alpha val="90000"/>
            </a:schemeClr>
          </a:solidFill>
        </p:spPr>
        <p:txBody>
          <a:bodyPr anchor="ctr" anchorCtr="0">
            <a:noAutofit/>
          </a:bodyPr>
          <a:lstStyle>
            <a:lvl1pPr marL="360000">
              <a:defRPr sz="2800" b="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2021-10-27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bla_cmyk.pdf" descr="Af_logotyp_gron-bla_cmyk.pdf">
            <a:extLst>
              <a:ext uri="{FF2B5EF4-FFF2-40B4-BE49-F238E27FC236}">
                <a16:creationId xmlns:a16="http://schemas.microsoft.com/office/drawing/2014/main" id="{DB739288-7EE9-493D-B863-22080E1F895A}"/>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168479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2" name="Rubrik 1"/>
          <p:cNvSpPr>
            <a:spLocks noGrp="1"/>
          </p:cNvSpPr>
          <p:nvPr>
            <p:ph type="ctrTitle"/>
          </p:nvPr>
        </p:nvSpPr>
        <p:spPr>
          <a:xfrm>
            <a:off x="1695937" y="852392"/>
            <a:ext cx="5752125" cy="967429"/>
          </a:xfrm>
        </p:spPr>
        <p:txBody>
          <a:bodyPr anchor="b" anchorCtr="0">
            <a:noAutofit/>
          </a:bodyPr>
          <a:lstStyle>
            <a:lvl1pPr algn="ctr">
              <a:defRPr sz="3200" b="1">
                <a:solidFill>
                  <a:schemeClr val="accent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1697564" y="1867940"/>
            <a:ext cx="5750498" cy="774221"/>
          </a:xfrm>
        </p:spPr>
        <p:txBody>
          <a:bodyPr>
            <a:noAutofit/>
          </a:bodyPr>
          <a:lstStyle>
            <a:lvl1pPr marL="0" indent="0" algn="ctr">
              <a:buNone/>
              <a:defRPr sz="2800">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accent1"/>
                </a:solidFill>
              </a:defRPr>
            </a:lvl1pPr>
          </a:lstStyle>
          <a:p>
            <a:fld id="{1B8F8DFE-A200-45B5-B28F-687801E16029}" type="datetimeFigureOut">
              <a:rPr lang="sv-SE" smtClean="0"/>
              <a:pPr/>
              <a:t>2021-10-27</a:t>
            </a:fld>
            <a:endParaRPr lang="sv-SE" dirty="0"/>
          </a:p>
        </p:txBody>
      </p:sp>
      <p:sp>
        <p:nvSpPr>
          <p:cNvPr id="5" name="Platshållare för sidfot 4"/>
          <p:cNvSpPr>
            <a:spLocks noGrp="1"/>
          </p:cNvSpPr>
          <p:nvPr>
            <p:ph type="ftr" sz="quarter" idx="11"/>
          </p:nvPr>
        </p:nvSpPr>
        <p:spPr/>
        <p:txBody>
          <a:bodyPr/>
          <a:lstStyle>
            <a:lvl1pPr>
              <a:defRPr>
                <a:solidFill>
                  <a:schemeClr val="accent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accent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2192348" y="2649991"/>
            <a:ext cx="4862640" cy="0"/>
          </a:xfrm>
          <a:prstGeom prst="line">
            <a:avLst/>
          </a:prstGeom>
          <a:ln w="25400">
            <a:solidFill>
              <a:schemeClr val="accent2"/>
            </a:solidFill>
          </a:ln>
        </p:spPr>
        <p:txBody>
          <a:bodyPr lIns="17144" tIns="17144" rIns="17144" bIns="17144"/>
          <a:lstStyle/>
          <a:p>
            <a:pPr>
              <a:spcBef>
                <a:spcPts val="750"/>
              </a:spcBef>
              <a:defRPr sz="7500" b="0"/>
            </a:pPr>
            <a:endParaRPr sz="2813"/>
          </a:p>
        </p:txBody>
      </p:sp>
      <p:pic>
        <p:nvPicPr>
          <p:cNvPr id="10" name="Af_logotyp_gron-bla_cmyk.pdf" descr="Af_logotyp_gron-bla_cmyk.pdf">
            <a:extLst>
              <a:ext uri="{FF2B5EF4-FFF2-40B4-BE49-F238E27FC236}">
                <a16:creationId xmlns:a16="http://schemas.microsoft.com/office/drawing/2014/main" id="{DBD28433-EE57-4E51-81C0-CAD739A2E79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427716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2021-10-27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404915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575043" y="1809000"/>
            <a:ext cx="3629210" cy="2565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2021-10-27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5643447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2021-10-27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370406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p:spPr>
        <p:txBody>
          <a:bodyPr/>
          <a:lstStyle/>
          <a:p>
            <a:r>
              <a:rPr lang="sv-SE"/>
              <a:t>Klicka här för att ändra format</a:t>
            </a:r>
            <a:endParaRPr lang="sv-SE" dirty="0"/>
          </a:p>
        </p:txBody>
      </p:sp>
      <p:sp>
        <p:nvSpPr>
          <p:cNvPr id="3" name="Platshållare för innehåll 2"/>
          <p:cNvSpPr>
            <a:spLocks noGrp="1"/>
          </p:cNvSpPr>
          <p:nvPr>
            <p:ph idx="1"/>
          </p:nvPr>
        </p:nvSpPr>
        <p:spPr>
          <a:xfrm>
            <a:off x="575043" y="1809000"/>
            <a:ext cx="3629210" cy="2565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5143500"/>
          </a:xfrm>
        </p:spPr>
        <p:txBody>
          <a:bodyPr/>
          <a:lstStyle/>
          <a:p>
            <a:r>
              <a:rPr lang="sv-SE"/>
              <a:t>Klicka på ikonen för att lägga till en bild</a:t>
            </a:r>
          </a:p>
        </p:txBody>
      </p:sp>
    </p:spTree>
    <p:extLst>
      <p:ext uri="{BB962C8B-B14F-4D97-AF65-F5344CB8AC3E}">
        <p14:creationId xmlns:p14="http://schemas.microsoft.com/office/powerpoint/2010/main" val="359403233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p:spPr>
        <p:txBody>
          <a:bodyPr anchor="ctr"/>
          <a:lstStyle>
            <a:lvl1pPr algn="ctr">
              <a:defRPr sz="2800" b="0"/>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2021-10-27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68101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2021-10-27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86170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accent1"/>
                </a:solidFill>
              </a:defRPr>
            </a:lvl1pPr>
          </a:lstStyle>
          <a:p>
            <a:fld id="{1B8F8DFE-A200-45B5-B28F-687801E16029}" type="datetimeFigureOut">
              <a:rPr lang="sv-SE" smtClean="0"/>
              <a:pPr/>
              <a:t>2021-10-27</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accent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accent1"/>
                </a:solidFill>
              </a:defRPr>
            </a:lvl1pPr>
          </a:lstStyle>
          <a:p>
            <a:fld id="{6CD02724-9D72-4716-953B-F44DD0BB2568}" type="slidenum">
              <a:rPr lang="sv-SE" smtClean="0"/>
              <a:pPr/>
              <a:t>‹#›</a:t>
            </a:fld>
            <a:endParaRPr lang="sv-SE" dirty="0"/>
          </a:p>
        </p:txBody>
      </p:sp>
      <p:sp>
        <p:nvSpPr>
          <p:cNvPr id="9" name="Rektangel">
            <a:extLst>
              <a:ext uri="{FF2B5EF4-FFF2-40B4-BE49-F238E27FC236}">
                <a16:creationId xmlns:a16="http://schemas.microsoft.com/office/drawing/2014/main" id="{AB9B943E-7C39-4D65-8FB1-EB2DE11B835A}"/>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0" name="Af_logotyp_gron-bla_cmyk.pdf" descr="Af_logotyp_gron-bla_cmyk.pdf">
            <a:extLst>
              <a:ext uri="{FF2B5EF4-FFF2-40B4-BE49-F238E27FC236}">
                <a16:creationId xmlns:a16="http://schemas.microsoft.com/office/drawing/2014/main" id="{6032B0FC-6488-4533-94FC-3ED4A6F5AFDB}"/>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68655943"/>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696" r:id="rId3"/>
    <p:sldLayoutId id="2147483689" r:id="rId4"/>
    <p:sldLayoutId id="2147483690" r:id="rId5"/>
    <p:sldLayoutId id="2147483693" r:id="rId6"/>
    <p:sldLayoutId id="2147483715" r:id="rId7"/>
    <p:sldLayoutId id="2147483691" r:id="rId8"/>
    <p:sldLayoutId id="2147483694" r:id="rId9"/>
    <p:sldLayoutId id="2147483718" r:id="rId10"/>
    <p:sldLayoutId id="2147483719" r:id="rId11"/>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2021-10-27</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sp>
        <p:nvSpPr>
          <p:cNvPr id="9" name="Rektangel">
            <a:extLst>
              <a:ext uri="{FF2B5EF4-FFF2-40B4-BE49-F238E27FC236}">
                <a16:creationId xmlns:a16="http://schemas.microsoft.com/office/drawing/2014/main" id="{AB9B943E-7C39-4D65-8FB1-EB2DE11B835A}"/>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1" name="Af_logotyp_gron-vit_cmyk.pdf" descr="Af_logotyp_gron-vit_cmyk.pdf">
            <a:extLst>
              <a:ext uri="{FF2B5EF4-FFF2-40B4-BE49-F238E27FC236}">
                <a16:creationId xmlns:a16="http://schemas.microsoft.com/office/drawing/2014/main" id="{1FBA17CF-186C-451C-8524-366826CC61F4}"/>
              </a:ext>
            </a:extLst>
          </p:cNvPr>
          <p:cNvPicPr>
            <a:picLocks noChangeAspect="1"/>
          </p:cNvPicPr>
          <p:nvPr userDrawn="1"/>
        </p:nvPicPr>
        <p:blipFill>
          <a:blip r:embed="rId10"/>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4" r:id="rId3"/>
    <p:sldLayoutId id="2147483706" r:id="rId4"/>
    <p:sldLayoutId id="2147483711" r:id="rId5"/>
    <p:sldLayoutId id="2147483716" r:id="rId6"/>
    <p:sldLayoutId id="2147483708" r:id="rId7"/>
    <p:sldLayoutId id="2147483712" r:id="rId8"/>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a:extLst>
              <a:ext uri="{FF2B5EF4-FFF2-40B4-BE49-F238E27FC236}">
                <a16:creationId xmlns:a16="http://schemas.microsoft.com/office/drawing/2014/main" id="{3DD1D0C5-4A07-4A54-8C17-CE41ED76B31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9434" t="25528" r="1" b="12668"/>
          <a:stretch/>
        </p:blipFill>
        <p:spPr>
          <a:xfrm>
            <a:off x="141859" y="0"/>
            <a:ext cx="9002141" cy="4576596"/>
          </a:xfrm>
          <a:noFill/>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1859" y="3225672"/>
            <a:ext cx="6012000" cy="648187"/>
          </a:xfrm>
          <a:solidFill>
            <a:srgbClr val="00005A">
              <a:alpha val="90000"/>
            </a:srgbClr>
          </a:solidFill>
        </p:spPr>
        <p:txBody>
          <a:bodyPr anchor="ctr">
            <a:normAutofit/>
          </a:bodyPr>
          <a:lstStyle/>
          <a:p>
            <a:pPr>
              <a:lnSpc>
                <a:spcPct val="90000"/>
              </a:lnSpc>
            </a:pPr>
            <a:r>
              <a:rPr lang="sv-SE" sz="2800" dirty="0"/>
              <a:t>Arbetsmarknaden för ungdomar</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41859" y="3868932"/>
            <a:ext cx="6012000" cy="457381"/>
          </a:xfrm>
          <a:solidFill>
            <a:srgbClr val="00005A">
              <a:alpha val="90000"/>
            </a:srgbClr>
          </a:solidFill>
        </p:spPr>
        <p:txBody>
          <a:bodyPr anchor="t">
            <a:normAutofit/>
          </a:bodyPr>
          <a:lstStyle/>
          <a:p>
            <a:pPr>
              <a:lnSpc>
                <a:spcPct val="90000"/>
              </a:lnSpc>
              <a:spcAft>
                <a:spcPts val="600"/>
              </a:spcAft>
            </a:pPr>
            <a:r>
              <a:rPr lang="sv-SE" sz="2000" dirty="0"/>
              <a:t>Pandemin och kompetensförsörjning</a:t>
            </a:r>
          </a:p>
        </p:txBody>
      </p:sp>
    </p:spTree>
    <p:extLst>
      <p:ext uri="{BB962C8B-B14F-4D97-AF65-F5344CB8AC3E}">
        <p14:creationId xmlns:p14="http://schemas.microsoft.com/office/powerpoint/2010/main" val="216371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81859" y="487279"/>
            <a:ext cx="6055036" cy="675000"/>
          </a:xfrm>
        </p:spPr>
        <p:txBody>
          <a:bodyPr/>
          <a:lstStyle/>
          <a:p>
            <a:r>
              <a:rPr lang="sv-SE" sz="2100" dirty="0"/>
              <a:t>Stort behov av utbildad arbetskraft framöver</a:t>
            </a:r>
          </a:p>
        </p:txBody>
      </p:sp>
      <p:sp>
        <p:nvSpPr>
          <p:cNvPr id="3" name="Platshållare för innehåll 2"/>
          <p:cNvSpPr>
            <a:spLocks noGrp="1"/>
          </p:cNvSpPr>
          <p:nvPr>
            <p:ph idx="1"/>
          </p:nvPr>
        </p:nvSpPr>
        <p:spPr>
          <a:xfrm>
            <a:off x="381859" y="1407694"/>
            <a:ext cx="5405937" cy="3301635"/>
          </a:xfrm>
        </p:spPr>
        <p:txBody>
          <a:bodyPr/>
          <a:lstStyle/>
          <a:p>
            <a:endParaRPr lang="sv-SE" sz="1400" b="1" dirty="0"/>
          </a:p>
          <a:p>
            <a:r>
              <a:rPr lang="sv-SE" sz="1400" b="1" dirty="0"/>
              <a:t>Fortsatt digitalisering och ny teknik</a:t>
            </a:r>
          </a:p>
          <a:p>
            <a:pPr lvl="1"/>
            <a:r>
              <a:rPr lang="sv-SE" sz="1200" dirty="0"/>
              <a:t>Fler rutinartade arbetsuppgifter försvinner </a:t>
            </a:r>
          </a:p>
          <a:p>
            <a:pPr lvl="1"/>
            <a:r>
              <a:rPr lang="sv-SE" sz="1200" dirty="0"/>
              <a:t>Kompetenskraven och innehåll för olika yrken förändras snabbt</a:t>
            </a:r>
          </a:p>
          <a:p>
            <a:pPr lvl="1"/>
            <a:r>
              <a:rPr lang="sv-SE" sz="1200" dirty="0"/>
              <a:t>Skapar förutsättningar för nya arbetssätt och utbildningsmöjligheter</a:t>
            </a:r>
          </a:p>
          <a:p>
            <a:pPr marL="0" indent="0">
              <a:buNone/>
            </a:pPr>
            <a:endParaRPr lang="sv-SE" sz="1400" dirty="0"/>
          </a:p>
          <a:p>
            <a:r>
              <a:rPr lang="sv-SE" sz="1400" b="1" dirty="0"/>
              <a:t>Stort behov av utbildad arbetskraft på sikt</a:t>
            </a:r>
          </a:p>
          <a:p>
            <a:pPr marL="0" indent="0">
              <a:buNone/>
            </a:pPr>
            <a:endParaRPr lang="sv-SE" sz="1400" dirty="0"/>
          </a:p>
          <a:p>
            <a:r>
              <a:rPr lang="sv-SE" sz="1400" b="1" dirty="0"/>
              <a:t>Inte tillräckligt med utbildad arbetskraft inom många yrken</a:t>
            </a:r>
          </a:p>
          <a:p>
            <a:pPr lvl="1"/>
            <a:r>
              <a:rPr lang="sv-SE" sz="1200" dirty="0"/>
              <a:t>Ny teknik kan hjälpa till att avlasta och effektivisera, exempelvis inom vård och omsorg</a:t>
            </a:r>
            <a:br>
              <a:rPr lang="sv-SE" sz="1200" b="1" dirty="0"/>
            </a:br>
            <a:endParaRPr lang="sv-SE" sz="1200" b="1" dirty="0"/>
          </a:p>
        </p:txBody>
      </p:sp>
      <p:pic>
        <p:nvPicPr>
          <p:cNvPr id="6" name="Bildobjekt 5">
            <a:extLst>
              <a:ext uri="{FF2B5EF4-FFF2-40B4-BE49-F238E27FC236}">
                <a16:creationId xmlns:a16="http://schemas.microsoft.com/office/drawing/2014/main" id="{0554B975-458F-481B-AA19-F2728FEB49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9173" y="0"/>
            <a:ext cx="3084827" cy="4656221"/>
          </a:xfrm>
          <a:prstGeom prst="rect">
            <a:avLst/>
          </a:prstGeom>
        </p:spPr>
      </p:pic>
    </p:spTree>
    <p:extLst>
      <p:ext uri="{BB962C8B-B14F-4D97-AF65-F5344CB8AC3E}">
        <p14:creationId xmlns:p14="http://schemas.microsoft.com/office/powerpoint/2010/main" val="873967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A30F56-4290-42A6-8F8B-6D8E1E8C4D21}"/>
              </a:ext>
            </a:extLst>
          </p:cNvPr>
          <p:cNvSpPr>
            <a:spLocks noGrp="1"/>
          </p:cNvSpPr>
          <p:nvPr>
            <p:ph type="title"/>
          </p:nvPr>
        </p:nvSpPr>
        <p:spPr/>
        <p:txBody>
          <a:bodyPr/>
          <a:lstStyle/>
          <a:p>
            <a:r>
              <a:rPr lang="sv-SE" dirty="0"/>
              <a:t>Efterfrågan på kompetenser till 2030</a:t>
            </a:r>
          </a:p>
        </p:txBody>
      </p:sp>
      <p:sp>
        <p:nvSpPr>
          <p:cNvPr id="3" name="Platshållare för innehåll 2">
            <a:extLst>
              <a:ext uri="{FF2B5EF4-FFF2-40B4-BE49-F238E27FC236}">
                <a16:creationId xmlns:a16="http://schemas.microsoft.com/office/drawing/2014/main" id="{F1D8067F-2A2E-4C41-A001-AE8081039ABE}"/>
              </a:ext>
            </a:extLst>
          </p:cNvPr>
          <p:cNvSpPr>
            <a:spLocks noGrp="1"/>
          </p:cNvSpPr>
          <p:nvPr>
            <p:ph idx="1"/>
          </p:nvPr>
        </p:nvSpPr>
        <p:spPr/>
        <p:txBody>
          <a:bodyPr/>
          <a:lstStyle/>
          <a:p>
            <a:r>
              <a:rPr lang="sv-SE" b="1" dirty="0"/>
              <a:t>Tekniska och sociala kompetenser växer i efterfrågan</a:t>
            </a:r>
          </a:p>
          <a:p>
            <a:pPr lvl="1"/>
            <a:r>
              <a:rPr lang="sv-SE" dirty="0"/>
              <a:t>Grundläggande tekniska kompetenser (hantera digitala verktyg i det dagliga arbetet) växer mest i efterfrågan</a:t>
            </a:r>
          </a:p>
          <a:p>
            <a:pPr lvl="1"/>
            <a:r>
              <a:rPr lang="sv-SE" dirty="0"/>
              <a:t>Stor efterfrågan på arbetskraft i offentlig sektor</a:t>
            </a:r>
          </a:p>
          <a:p>
            <a:pPr marL="457189" lvl="1" indent="0">
              <a:buNone/>
            </a:pPr>
            <a:endParaRPr lang="sv-SE" dirty="0"/>
          </a:p>
          <a:p>
            <a:r>
              <a:rPr lang="sv-SE" b="1" dirty="0"/>
              <a:t>Fortsatt stor efterfråga på manuella och fysiska kompetenser, men efterfrågan minskar till år 2030</a:t>
            </a:r>
          </a:p>
          <a:p>
            <a:pPr marL="0" indent="0">
              <a:buNone/>
            </a:pPr>
            <a:endParaRPr lang="sv-SE" b="1" dirty="0"/>
          </a:p>
          <a:p>
            <a:r>
              <a:rPr lang="sv-SE" b="1" dirty="0"/>
              <a:t>Enklare kognitiva kompetenser minskar också i efterfrågan</a:t>
            </a:r>
          </a:p>
          <a:p>
            <a:pPr marL="0" indent="0">
              <a:buNone/>
            </a:pPr>
            <a:endParaRPr lang="sv-SE" dirty="0"/>
          </a:p>
        </p:txBody>
      </p:sp>
    </p:spTree>
    <p:extLst>
      <p:ext uri="{BB962C8B-B14F-4D97-AF65-F5344CB8AC3E}">
        <p14:creationId xmlns:p14="http://schemas.microsoft.com/office/powerpoint/2010/main" val="1844310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7072828" y="4505899"/>
            <a:ext cx="1938970" cy="6155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p:cNvPicPr>
            <a:picLocks noChangeAspect="1"/>
          </p:cNvPicPr>
          <p:nvPr/>
        </p:nvPicPr>
        <p:blipFill>
          <a:blip r:embed="rId2"/>
          <a:stretch>
            <a:fillRect/>
          </a:stretch>
        </p:blipFill>
        <p:spPr>
          <a:xfrm>
            <a:off x="1629930" y="266597"/>
            <a:ext cx="6191250" cy="4695825"/>
          </a:xfrm>
          <a:prstGeom prst="rect">
            <a:avLst/>
          </a:prstGeom>
        </p:spPr>
      </p:pic>
      <p:sp>
        <p:nvSpPr>
          <p:cNvPr id="3" name="Rubrik 2"/>
          <p:cNvSpPr>
            <a:spLocks noGrp="1"/>
          </p:cNvSpPr>
          <p:nvPr>
            <p:ph type="ctrTitle"/>
          </p:nvPr>
        </p:nvSpPr>
        <p:spPr>
          <a:xfrm>
            <a:off x="1320663" y="2236508"/>
            <a:ext cx="6809784" cy="1222787"/>
          </a:xfrm>
        </p:spPr>
        <p:txBody>
          <a:bodyPr anchor="t"/>
          <a:lstStyle/>
          <a:p>
            <a:pPr algn="ctr"/>
            <a:r>
              <a:rPr lang="sv-SE" dirty="0"/>
              <a:t>Nya yrkesprognoser 2021</a:t>
            </a:r>
          </a:p>
        </p:txBody>
      </p:sp>
      <p:pic>
        <p:nvPicPr>
          <p:cNvPr id="6" name="Af_logotyp_gron-vit_cmyk.pdf" descr="Af_logotyp_gron-vit_cmyk.pdf"/>
          <p:cNvPicPr>
            <a:picLocks noChangeAspect="1"/>
          </p:cNvPicPr>
          <p:nvPr/>
        </p:nvPicPr>
        <p:blipFill>
          <a:blip r:embed="rId3"/>
          <a:stretch>
            <a:fillRect/>
          </a:stretch>
        </p:blipFill>
        <p:spPr>
          <a:xfrm>
            <a:off x="3240566" y="2997229"/>
            <a:ext cx="2969978" cy="361059"/>
          </a:xfrm>
          <a:prstGeom prst="rect">
            <a:avLst/>
          </a:prstGeom>
          <a:ln w="12700" cap="flat">
            <a:noFill/>
            <a:miter lim="400000"/>
          </a:ln>
          <a:effectLst/>
        </p:spPr>
      </p:pic>
    </p:spTree>
    <p:extLst>
      <p:ext uri="{BB962C8B-B14F-4D97-AF65-F5344CB8AC3E}">
        <p14:creationId xmlns:p14="http://schemas.microsoft.com/office/powerpoint/2010/main" val="1194613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87DD0-455A-4AC6-AF4F-35313A3911B4}"/>
              </a:ext>
            </a:extLst>
          </p:cNvPr>
          <p:cNvSpPr>
            <a:spLocks noGrp="1"/>
          </p:cNvSpPr>
          <p:nvPr>
            <p:ph type="title"/>
          </p:nvPr>
        </p:nvSpPr>
        <p:spPr>
          <a:xfrm>
            <a:off x="575043" y="1223854"/>
            <a:ext cx="3629210" cy="675000"/>
          </a:xfrm>
        </p:spPr>
        <p:txBody>
          <a:bodyPr anchor="t">
            <a:normAutofit/>
          </a:bodyPr>
          <a:lstStyle/>
          <a:p>
            <a:r>
              <a:rPr lang="sv-SE" dirty="0"/>
              <a:t>Hitta yrkesprognoser</a:t>
            </a:r>
          </a:p>
        </p:txBody>
      </p:sp>
      <p:sp>
        <p:nvSpPr>
          <p:cNvPr id="3" name="Platshållare för innehåll 2">
            <a:extLst>
              <a:ext uri="{FF2B5EF4-FFF2-40B4-BE49-F238E27FC236}">
                <a16:creationId xmlns:a16="http://schemas.microsoft.com/office/drawing/2014/main" id="{EBE7BCCF-CBCB-4CF6-9AA7-88258ED52C84}"/>
              </a:ext>
            </a:extLst>
          </p:cNvPr>
          <p:cNvSpPr>
            <a:spLocks noGrp="1"/>
          </p:cNvSpPr>
          <p:nvPr>
            <p:ph idx="1"/>
          </p:nvPr>
        </p:nvSpPr>
        <p:spPr>
          <a:xfrm>
            <a:off x="575043" y="2009063"/>
            <a:ext cx="3629210" cy="2565000"/>
          </a:xfrm>
        </p:spPr>
        <p:txBody>
          <a:bodyPr>
            <a:normAutofit/>
          </a:bodyPr>
          <a:lstStyle/>
          <a:p>
            <a:r>
              <a:rPr lang="sv-SE" dirty="0"/>
              <a:t>Nyutvecklad webbapplikation för de nya prognoserna.</a:t>
            </a:r>
          </a:p>
          <a:p>
            <a:r>
              <a:rPr lang="sv-SE" dirty="0"/>
              <a:t>Kopplad till Arbetsförmedlingens yrkestaxonomi.</a:t>
            </a:r>
          </a:p>
          <a:p>
            <a:r>
              <a:rPr lang="sv-SE" dirty="0"/>
              <a:t>Kommer fortsatt att utvecklas med mer innehåll.</a:t>
            </a:r>
          </a:p>
          <a:p>
            <a:endParaRPr lang="sv-SE" dirty="0"/>
          </a:p>
        </p:txBody>
      </p:sp>
      <p:pic>
        <p:nvPicPr>
          <p:cNvPr id="4" name="Bildobjekt 3">
            <a:extLst>
              <a:ext uri="{FF2B5EF4-FFF2-40B4-BE49-F238E27FC236}">
                <a16:creationId xmlns:a16="http://schemas.microsoft.com/office/drawing/2014/main" id="{A449648A-BF5D-4782-915C-AA0DE03CC142}"/>
              </a:ext>
            </a:extLst>
          </p:cNvPr>
          <p:cNvPicPr>
            <a:picLocks noChangeAspect="1"/>
          </p:cNvPicPr>
          <p:nvPr/>
        </p:nvPicPr>
        <p:blipFill>
          <a:blip r:embed="rId2"/>
          <a:stretch>
            <a:fillRect/>
          </a:stretch>
        </p:blipFill>
        <p:spPr>
          <a:xfrm>
            <a:off x="4572000" y="2009063"/>
            <a:ext cx="4572000" cy="960120"/>
          </a:xfrm>
          <a:prstGeom prst="rect">
            <a:avLst/>
          </a:prstGeom>
          <a:noFill/>
        </p:spPr>
      </p:pic>
    </p:spTree>
    <p:extLst>
      <p:ext uri="{BB962C8B-B14F-4D97-AF65-F5344CB8AC3E}">
        <p14:creationId xmlns:p14="http://schemas.microsoft.com/office/powerpoint/2010/main" val="1349224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Bilden visar ett diagram över olika konkurrensen inom de 15  olika branscherna på både ett och fem års sikt. Störst konkurrens om jobben finns inom försäljning och inköp. Lägst inom Data/it.">
            <a:extLst>
              <a:ext uri="{FF2B5EF4-FFF2-40B4-BE49-F238E27FC236}">
                <a16:creationId xmlns:a16="http://schemas.microsoft.com/office/drawing/2014/main" id="{74981F46-42C7-4229-AAFF-DC0E5BA87867}"/>
              </a:ext>
            </a:extLst>
          </p:cNvPr>
          <p:cNvGraphicFramePr/>
          <p:nvPr>
            <p:extLst>
              <p:ext uri="{D42A27DB-BD31-4B8C-83A1-F6EECF244321}">
                <p14:modId xmlns:p14="http://schemas.microsoft.com/office/powerpoint/2010/main" val="4148999759"/>
              </p:ext>
            </p:extLst>
          </p:nvPr>
        </p:nvGraphicFramePr>
        <p:xfrm>
          <a:off x="228601" y="724999"/>
          <a:ext cx="7094764" cy="412251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ruta 2">
            <a:extLst>
              <a:ext uri="{FF2B5EF4-FFF2-40B4-BE49-F238E27FC236}">
                <a16:creationId xmlns:a16="http://schemas.microsoft.com/office/drawing/2014/main" id="{A301B13B-5CB7-483B-AF0A-EB920A258E06}"/>
              </a:ext>
            </a:extLst>
          </p:cNvPr>
          <p:cNvSpPr txBox="1"/>
          <p:nvPr/>
        </p:nvSpPr>
        <p:spPr>
          <a:xfrm>
            <a:off x="3143250" y="4837270"/>
            <a:ext cx="2209800" cy="246221"/>
          </a:xfrm>
          <a:prstGeom prst="rect">
            <a:avLst/>
          </a:prstGeom>
          <a:noFill/>
        </p:spPr>
        <p:txBody>
          <a:bodyPr wrap="square" rtlCol="0">
            <a:spAutoFit/>
          </a:bodyPr>
          <a:lstStyle/>
          <a:p>
            <a:r>
              <a:rPr lang="sv-SE" sz="1000" dirty="0"/>
              <a:t>Källa: Arbetsförmedlingen</a:t>
            </a:r>
          </a:p>
        </p:txBody>
      </p:sp>
    </p:spTree>
    <p:extLst>
      <p:ext uri="{BB962C8B-B14F-4D97-AF65-F5344CB8AC3E}">
        <p14:creationId xmlns:p14="http://schemas.microsoft.com/office/powerpoint/2010/main" val="2293095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A245B5F-DA70-4FFC-8190-EF55C3B66715}"/>
              </a:ext>
            </a:extLst>
          </p:cNvPr>
          <p:cNvSpPr>
            <a:spLocks noGrp="1"/>
          </p:cNvSpPr>
          <p:nvPr>
            <p:ph type="title"/>
          </p:nvPr>
        </p:nvSpPr>
        <p:spPr>
          <a:xfrm>
            <a:off x="604398" y="2342405"/>
            <a:ext cx="3657323" cy="675000"/>
          </a:xfrm>
        </p:spPr>
        <p:txBody>
          <a:bodyPr anchor="t">
            <a:normAutofit/>
          </a:bodyPr>
          <a:lstStyle/>
          <a:p>
            <a:r>
              <a:rPr lang="sv-SE" dirty="0"/>
              <a:t>Bristyrken</a:t>
            </a:r>
          </a:p>
        </p:txBody>
      </p:sp>
      <p:pic>
        <p:nvPicPr>
          <p:cNvPr id="7" name="Platshållare för innehåll 6">
            <a:extLst>
              <a:ext uri="{FF2B5EF4-FFF2-40B4-BE49-F238E27FC236}">
                <a16:creationId xmlns:a16="http://schemas.microsoft.com/office/drawing/2014/main" id="{1C846A78-F007-4C74-91D8-7171C6BBE32C}"/>
              </a:ext>
            </a:extLst>
          </p:cNvPr>
          <p:cNvPicPr>
            <a:picLocks noGrp="1" noChangeAspect="1"/>
          </p:cNvPicPr>
          <p:nvPr>
            <p:ph idx="13"/>
          </p:nvPr>
        </p:nvPicPr>
        <p:blipFill>
          <a:blip r:embed="rId2"/>
          <a:stretch>
            <a:fillRect/>
          </a:stretch>
        </p:blipFill>
        <p:spPr>
          <a:xfrm>
            <a:off x="4388280" y="1020263"/>
            <a:ext cx="3629210" cy="3102974"/>
          </a:xfrm>
          <a:prstGeom prst="rect">
            <a:avLst/>
          </a:prstGeom>
          <a:noFill/>
        </p:spPr>
      </p:pic>
    </p:spTree>
    <p:extLst>
      <p:ext uri="{BB962C8B-B14F-4D97-AF65-F5344CB8AC3E}">
        <p14:creationId xmlns:p14="http://schemas.microsoft.com/office/powerpoint/2010/main" val="1879245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EE8967-3610-435F-A2E8-A4D08948F020}"/>
              </a:ext>
            </a:extLst>
          </p:cNvPr>
          <p:cNvSpPr>
            <a:spLocks noGrp="1"/>
          </p:cNvSpPr>
          <p:nvPr>
            <p:ph type="title"/>
          </p:nvPr>
        </p:nvSpPr>
        <p:spPr>
          <a:xfrm>
            <a:off x="604398" y="2076933"/>
            <a:ext cx="3657323" cy="675000"/>
          </a:xfrm>
        </p:spPr>
        <p:txBody>
          <a:bodyPr/>
          <a:lstStyle/>
          <a:p>
            <a:r>
              <a:rPr lang="sv-SE" dirty="0"/>
              <a:t>Bristyrken</a:t>
            </a:r>
          </a:p>
        </p:txBody>
      </p:sp>
      <p:pic>
        <p:nvPicPr>
          <p:cNvPr id="4" name="Platshållare för innehåll 3">
            <a:extLst>
              <a:ext uri="{FF2B5EF4-FFF2-40B4-BE49-F238E27FC236}">
                <a16:creationId xmlns:a16="http://schemas.microsoft.com/office/drawing/2014/main" id="{5CA91521-76DC-4D7B-A742-F7E5C7FECA2D}"/>
              </a:ext>
            </a:extLst>
          </p:cNvPr>
          <p:cNvPicPr>
            <a:picLocks noGrp="1" noChangeAspect="1"/>
          </p:cNvPicPr>
          <p:nvPr>
            <p:ph idx="13"/>
          </p:nvPr>
        </p:nvPicPr>
        <p:blipFill>
          <a:blip r:embed="rId2"/>
          <a:stretch>
            <a:fillRect/>
          </a:stretch>
        </p:blipFill>
        <p:spPr>
          <a:xfrm>
            <a:off x="4417961" y="957789"/>
            <a:ext cx="3629025" cy="3227922"/>
          </a:xfrm>
          <a:prstGeom prst="rect">
            <a:avLst/>
          </a:prstGeom>
        </p:spPr>
      </p:pic>
    </p:spTree>
    <p:extLst>
      <p:ext uri="{BB962C8B-B14F-4D97-AF65-F5344CB8AC3E}">
        <p14:creationId xmlns:p14="http://schemas.microsoft.com/office/powerpoint/2010/main" val="495486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5042" y="667561"/>
            <a:ext cx="5640406" cy="675000"/>
          </a:xfrm>
        </p:spPr>
        <p:txBody>
          <a:bodyPr/>
          <a:lstStyle/>
          <a:p>
            <a:r>
              <a:rPr lang="sv-SE" dirty="0"/>
              <a:t>På längre sikt: Framtidsyrken</a:t>
            </a:r>
          </a:p>
        </p:txBody>
      </p:sp>
      <p:sp>
        <p:nvSpPr>
          <p:cNvPr id="3" name="Platshållare för innehåll 2"/>
          <p:cNvSpPr>
            <a:spLocks noGrp="1"/>
          </p:cNvSpPr>
          <p:nvPr>
            <p:ph idx="13"/>
          </p:nvPr>
        </p:nvSpPr>
        <p:spPr>
          <a:xfrm>
            <a:off x="4365265" y="1630300"/>
            <a:ext cx="4778735" cy="2565000"/>
          </a:xfrm>
        </p:spPr>
        <p:txBody>
          <a:bodyPr/>
          <a:lstStyle/>
          <a:p>
            <a:pPr>
              <a:lnSpc>
                <a:spcPct val="150000"/>
              </a:lnSpc>
            </a:pPr>
            <a:r>
              <a:rPr lang="sv-SE" sz="1600" dirty="0"/>
              <a:t>Läraryrken</a:t>
            </a:r>
          </a:p>
          <a:p>
            <a:pPr>
              <a:lnSpc>
                <a:spcPct val="150000"/>
              </a:lnSpc>
            </a:pPr>
            <a:r>
              <a:rPr lang="sv-SE" sz="1600" dirty="0"/>
              <a:t>Yrken inom hälso- och sjukvård samt </a:t>
            </a:r>
            <a:br>
              <a:rPr lang="sv-SE" sz="1600" dirty="0"/>
            </a:br>
            <a:r>
              <a:rPr lang="sv-SE" sz="1600" dirty="0"/>
              <a:t>socialt arbete</a:t>
            </a:r>
          </a:p>
          <a:p>
            <a:pPr>
              <a:lnSpc>
                <a:spcPct val="150000"/>
              </a:lnSpc>
            </a:pPr>
            <a:r>
              <a:rPr lang="sv-SE" sz="1600" dirty="0"/>
              <a:t>Yrken inom bygg- och anläggning</a:t>
            </a:r>
          </a:p>
          <a:p>
            <a:pPr>
              <a:lnSpc>
                <a:spcPct val="150000"/>
              </a:lnSpc>
            </a:pPr>
            <a:r>
              <a:rPr lang="sv-SE" sz="1600" dirty="0"/>
              <a:t>Yrken inom teknik, data och it</a:t>
            </a:r>
          </a:p>
          <a:p>
            <a:pPr>
              <a:lnSpc>
                <a:spcPct val="150000"/>
              </a:lnSpc>
            </a:pPr>
            <a:r>
              <a:rPr lang="sv-SE" sz="1600" dirty="0"/>
              <a:t>Några yrken inom servicenäringen</a:t>
            </a:r>
          </a:p>
        </p:txBody>
      </p:sp>
      <p:pic>
        <p:nvPicPr>
          <p:cNvPr id="10" name="Platshållare för bild 9"/>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2820" b="2820"/>
          <a:stretch>
            <a:fillRect/>
          </a:stretch>
        </p:blipFill>
        <p:spPr/>
      </p:pic>
    </p:spTree>
    <p:extLst>
      <p:ext uri="{BB962C8B-B14F-4D97-AF65-F5344CB8AC3E}">
        <p14:creationId xmlns:p14="http://schemas.microsoft.com/office/powerpoint/2010/main" val="3414086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27842" y="1021111"/>
            <a:ext cx="4945224" cy="675000"/>
          </a:xfrm>
        </p:spPr>
        <p:txBody>
          <a:bodyPr/>
          <a:lstStyle/>
          <a:p>
            <a:r>
              <a:rPr lang="sv-SE" dirty="0"/>
              <a:t>Sämre jobbmöjligheter på sikt</a:t>
            </a:r>
          </a:p>
        </p:txBody>
      </p:sp>
      <p:sp>
        <p:nvSpPr>
          <p:cNvPr id="3" name="Platshållare för innehåll 2"/>
          <p:cNvSpPr>
            <a:spLocks noGrp="1"/>
          </p:cNvSpPr>
          <p:nvPr>
            <p:ph idx="1"/>
          </p:nvPr>
        </p:nvSpPr>
        <p:spPr>
          <a:xfrm>
            <a:off x="3699163" y="1696111"/>
            <a:ext cx="3946492" cy="2959016"/>
          </a:xfrm>
        </p:spPr>
        <p:txBody>
          <a:bodyPr>
            <a:normAutofit fontScale="92500" lnSpcReduction="20000"/>
          </a:bodyPr>
          <a:lstStyle/>
          <a:p>
            <a:pPr>
              <a:lnSpc>
                <a:spcPct val="250000"/>
              </a:lnSpc>
            </a:pPr>
            <a:r>
              <a:rPr lang="sv-SE" sz="1600" dirty="0"/>
              <a:t>Försäljning, inköp och marknadsföring</a:t>
            </a:r>
          </a:p>
          <a:p>
            <a:pPr>
              <a:lnSpc>
                <a:spcPct val="250000"/>
              </a:lnSpc>
            </a:pPr>
            <a:r>
              <a:rPr lang="sv-SE" sz="1600" dirty="0"/>
              <a:t>Media, kultur och design</a:t>
            </a:r>
          </a:p>
          <a:p>
            <a:pPr>
              <a:lnSpc>
                <a:spcPct val="250000"/>
              </a:lnSpc>
            </a:pPr>
            <a:r>
              <a:rPr lang="sv-SE" sz="1600" dirty="0"/>
              <a:t>Transport, distribution och lager</a:t>
            </a:r>
          </a:p>
          <a:p>
            <a:pPr>
              <a:lnSpc>
                <a:spcPct val="250000"/>
              </a:lnSpc>
            </a:pPr>
            <a:r>
              <a:rPr lang="sv-SE" sz="1600" dirty="0"/>
              <a:t>Tillverkning och hantverk</a:t>
            </a:r>
          </a:p>
          <a:p>
            <a:pPr>
              <a:lnSpc>
                <a:spcPct val="250000"/>
              </a:lnSpc>
            </a:pPr>
            <a:r>
              <a:rPr lang="sv-SE" sz="1600" dirty="0"/>
              <a:t>Administration, ekonomi och juridik</a:t>
            </a:r>
          </a:p>
          <a:p>
            <a:pPr>
              <a:lnSpc>
                <a:spcPct val="250000"/>
              </a:lnSpc>
            </a:pPr>
            <a:endParaRPr lang="sv-SE" sz="1600" dirty="0"/>
          </a:p>
          <a:p>
            <a:pPr>
              <a:lnSpc>
                <a:spcPct val="250000"/>
              </a:lnSpc>
            </a:pPr>
            <a:endParaRPr lang="sv-SE" sz="1600" dirty="0"/>
          </a:p>
          <a:p>
            <a:pPr>
              <a:lnSpc>
                <a:spcPct val="250000"/>
              </a:lnSpc>
            </a:pPr>
            <a:endParaRPr lang="sv-SE" sz="1600" dirty="0"/>
          </a:p>
          <a:p>
            <a:endParaRPr lang="sv-SE" dirty="0"/>
          </a:p>
        </p:txBody>
      </p:sp>
      <p:pic>
        <p:nvPicPr>
          <p:cNvPr id="10" name="Bildobjekt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48" y="-39285"/>
            <a:ext cx="3440853" cy="5182785"/>
          </a:xfrm>
          <a:prstGeom prst="rect">
            <a:avLst/>
          </a:prstGeom>
        </p:spPr>
      </p:pic>
    </p:spTree>
    <p:extLst>
      <p:ext uri="{BB962C8B-B14F-4D97-AF65-F5344CB8AC3E}">
        <p14:creationId xmlns:p14="http://schemas.microsoft.com/office/powerpoint/2010/main" val="2092020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105DD8-F218-499F-8514-531BBA41C6A7}"/>
              </a:ext>
            </a:extLst>
          </p:cNvPr>
          <p:cNvSpPr>
            <a:spLocks noGrp="1"/>
          </p:cNvSpPr>
          <p:nvPr>
            <p:ph type="title"/>
          </p:nvPr>
        </p:nvSpPr>
        <p:spPr>
          <a:xfrm>
            <a:off x="373911" y="1023795"/>
            <a:ext cx="7422784" cy="675000"/>
          </a:xfrm>
        </p:spPr>
        <p:txBody>
          <a:bodyPr/>
          <a:lstStyle/>
          <a:p>
            <a:r>
              <a:rPr lang="sv-SE" dirty="0"/>
              <a:t>Utveckling av regionala prognoser</a:t>
            </a:r>
          </a:p>
        </p:txBody>
      </p:sp>
      <p:sp>
        <p:nvSpPr>
          <p:cNvPr id="3" name="Platshållare för innehåll 2">
            <a:extLst>
              <a:ext uri="{FF2B5EF4-FFF2-40B4-BE49-F238E27FC236}">
                <a16:creationId xmlns:a16="http://schemas.microsoft.com/office/drawing/2014/main" id="{9D10EE3F-95ED-43CE-AFE0-F62FEB96BA11}"/>
              </a:ext>
            </a:extLst>
          </p:cNvPr>
          <p:cNvSpPr>
            <a:spLocks noGrp="1"/>
          </p:cNvSpPr>
          <p:nvPr>
            <p:ph idx="1"/>
          </p:nvPr>
        </p:nvSpPr>
        <p:spPr>
          <a:xfrm>
            <a:off x="373911" y="1989438"/>
            <a:ext cx="7825048" cy="2691914"/>
          </a:xfrm>
        </p:spPr>
        <p:txBody>
          <a:bodyPr/>
          <a:lstStyle/>
          <a:p>
            <a:r>
              <a:rPr lang="sv-SE" b="1" dirty="0"/>
              <a:t>Prognos på komponentnivå</a:t>
            </a:r>
          </a:p>
          <a:p>
            <a:pPr lvl="1"/>
            <a:r>
              <a:rPr lang="sv-SE" dirty="0"/>
              <a:t>Ex. pensionsavgångar, tillträden, lediga platser, bedömning av utveckling av efterfrågan</a:t>
            </a:r>
            <a:br>
              <a:rPr lang="sv-SE" dirty="0"/>
            </a:br>
            <a:endParaRPr lang="sv-SE" dirty="0"/>
          </a:p>
          <a:p>
            <a:r>
              <a:rPr lang="sv-SE" b="1" dirty="0"/>
              <a:t>Sammanvägd bedömning och på komponentnivå</a:t>
            </a:r>
            <a:br>
              <a:rPr lang="sv-SE" b="1" dirty="0"/>
            </a:br>
            <a:endParaRPr lang="sv-SE" b="1" dirty="0"/>
          </a:p>
          <a:p>
            <a:r>
              <a:rPr lang="sv-SE" b="1" dirty="0"/>
              <a:t>Ge användaren en helhetsbild av vår bedömning och mer transparent</a:t>
            </a:r>
          </a:p>
        </p:txBody>
      </p:sp>
    </p:spTree>
    <p:extLst>
      <p:ext uri="{BB962C8B-B14F-4D97-AF65-F5344CB8AC3E}">
        <p14:creationId xmlns:p14="http://schemas.microsoft.com/office/powerpoint/2010/main" val="757038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id="{BD4DBB1A-B43B-4B84-9CFB-B2ED214D4DD7}"/>
              </a:ext>
            </a:extLst>
          </p:cNvPr>
          <p:cNvGraphicFramePr>
            <a:graphicFrameLocks/>
          </p:cNvGraphicFramePr>
          <p:nvPr>
            <p:extLst>
              <p:ext uri="{D42A27DB-BD31-4B8C-83A1-F6EECF244321}">
                <p14:modId xmlns:p14="http://schemas.microsoft.com/office/powerpoint/2010/main" val="1793217038"/>
              </p:ext>
            </p:extLst>
          </p:nvPr>
        </p:nvGraphicFramePr>
        <p:xfrm>
          <a:off x="451176" y="733103"/>
          <a:ext cx="8358001" cy="4527493"/>
        </p:xfrm>
        <a:graphic>
          <a:graphicData uri="http://schemas.openxmlformats.org/drawingml/2006/chart">
            <c:chart xmlns:c="http://schemas.openxmlformats.org/drawingml/2006/chart" xmlns:r="http://schemas.openxmlformats.org/officeDocument/2006/relationships" r:id="rId3"/>
          </a:graphicData>
        </a:graphic>
      </p:graphicFrame>
      <p:sp>
        <p:nvSpPr>
          <p:cNvPr id="5" name="Platshållare för innehåll 2">
            <a:extLst>
              <a:ext uri="{FF2B5EF4-FFF2-40B4-BE49-F238E27FC236}">
                <a16:creationId xmlns:a16="http://schemas.microsoft.com/office/drawing/2014/main" id="{47E48285-1142-4D48-984F-6BE3897FA08D}"/>
              </a:ext>
            </a:extLst>
          </p:cNvPr>
          <p:cNvSpPr>
            <a:spLocks noGrp="1"/>
          </p:cNvSpPr>
          <p:nvPr>
            <p:ph idx="1"/>
          </p:nvPr>
        </p:nvSpPr>
        <p:spPr>
          <a:xfrm>
            <a:off x="439144" y="411936"/>
            <a:ext cx="8894531" cy="381327"/>
          </a:xfrm>
        </p:spPr>
        <p:txBody>
          <a:bodyPr/>
          <a:lstStyle/>
          <a:p>
            <a:pPr marL="0" indent="0">
              <a:buClr>
                <a:srgbClr val="95C23D"/>
              </a:buClr>
              <a:buNone/>
            </a:pPr>
            <a:r>
              <a:rPr lang="sv-SE" sz="2800" b="1" dirty="0">
                <a:solidFill>
                  <a:srgbClr val="00005A"/>
                </a:solidFill>
              </a:rPr>
              <a:t>Ljusare utsikter på arbetsmarknaden</a:t>
            </a:r>
          </a:p>
          <a:p>
            <a:pPr marL="0" indent="0">
              <a:buClr>
                <a:srgbClr val="95C23D"/>
              </a:buClr>
              <a:buNone/>
            </a:pPr>
            <a:r>
              <a:rPr lang="sv-SE" dirty="0">
                <a:solidFill>
                  <a:srgbClr val="00005A"/>
                </a:solidFill>
              </a:rPr>
              <a:t>Antalet inskrivna arbetslösa 16-64 år</a:t>
            </a:r>
            <a:endParaRPr lang="sv-SE"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ruta 2">
            <a:extLst>
              <a:ext uri="{FF2B5EF4-FFF2-40B4-BE49-F238E27FC236}">
                <a16:creationId xmlns:a16="http://schemas.microsoft.com/office/drawing/2014/main" id="{639B8381-6DBC-4D3A-9888-3489219704B7}"/>
              </a:ext>
            </a:extLst>
          </p:cNvPr>
          <p:cNvSpPr txBox="1"/>
          <p:nvPr/>
        </p:nvSpPr>
        <p:spPr>
          <a:xfrm>
            <a:off x="2097851" y="3187671"/>
            <a:ext cx="2973089" cy="461665"/>
          </a:xfrm>
          <a:prstGeom prst="rect">
            <a:avLst/>
          </a:prstGeom>
          <a:noFill/>
        </p:spPr>
        <p:txBody>
          <a:bodyPr wrap="square" rtlCol="0">
            <a:spAutoFit/>
          </a:bodyPr>
          <a:lstStyle/>
          <a:p>
            <a:pPr marL="171450" indent="-171450">
              <a:buFont typeface="Arial" panose="020B0604020202020204" pitchFamily="34" charset="0"/>
              <a:buChar char="•"/>
            </a:pPr>
            <a:r>
              <a:rPr lang="sv-SE" sz="1200" dirty="0">
                <a:latin typeface="Arial" panose="020B0604020202020204" pitchFamily="34" charset="0"/>
                <a:cs typeface="Arial" panose="020B0604020202020204" pitchFamily="34" charset="0"/>
              </a:rPr>
              <a:t>89 000 varslade</a:t>
            </a:r>
          </a:p>
          <a:p>
            <a:pPr marL="171450" indent="-171450">
              <a:buFont typeface="Arial" panose="020B0604020202020204" pitchFamily="34" charset="0"/>
              <a:buChar char="•"/>
            </a:pPr>
            <a:r>
              <a:rPr lang="sv-SE" sz="1200" dirty="0">
                <a:latin typeface="Arial" panose="020B0604020202020204" pitchFamily="34" charset="0"/>
                <a:cs typeface="Arial" panose="020B0604020202020204" pitchFamily="34" charset="0"/>
              </a:rPr>
              <a:t>545 000 korttidspermitterade</a:t>
            </a:r>
            <a:endParaRPr lang="sv-SE" sz="1100" dirty="0">
              <a:latin typeface="Arial" panose="020B0604020202020204" pitchFamily="34" charset="0"/>
              <a:cs typeface="Arial" panose="020B0604020202020204" pitchFamily="34" charset="0"/>
            </a:endParaRPr>
          </a:p>
        </p:txBody>
      </p:sp>
      <p:sp>
        <p:nvSpPr>
          <p:cNvPr id="19" name="Vänster klammerparentes 18">
            <a:extLst>
              <a:ext uri="{FF2B5EF4-FFF2-40B4-BE49-F238E27FC236}">
                <a16:creationId xmlns:a16="http://schemas.microsoft.com/office/drawing/2014/main" id="{12D14B7F-D942-44A9-BB4C-4BEC85757DFA}"/>
              </a:ext>
            </a:extLst>
          </p:cNvPr>
          <p:cNvSpPr/>
          <p:nvPr/>
        </p:nvSpPr>
        <p:spPr>
          <a:xfrm rot="16200000" flipH="1">
            <a:off x="2680772" y="3177567"/>
            <a:ext cx="286724" cy="1342484"/>
          </a:xfrm>
          <a:prstGeom prst="leftBrace">
            <a:avLst>
              <a:gd name="adj1" fmla="val 11199"/>
              <a:gd name="adj2" fmla="val 50000"/>
            </a:avLst>
          </a:prstGeom>
          <a:ln w="254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400"/>
          </a:p>
        </p:txBody>
      </p:sp>
      <p:sp>
        <p:nvSpPr>
          <p:cNvPr id="25" name="Ellips 24">
            <a:extLst>
              <a:ext uri="{FF2B5EF4-FFF2-40B4-BE49-F238E27FC236}">
                <a16:creationId xmlns:a16="http://schemas.microsoft.com/office/drawing/2014/main" id="{76A21D6F-B044-40E3-A348-79508D892EC3}"/>
              </a:ext>
            </a:extLst>
          </p:cNvPr>
          <p:cNvSpPr/>
          <p:nvPr/>
        </p:nvSpPr>
        <p:spPr>
          <a:xfrm>
            <a:off x="3584395" y="1675388"/>
            <a:ext cx="130629" cy="130628"/>
          </a:xfrm>
          <a:prstGeom prst="ellipse">
            <a:avLst/>
          </a:prstGeom>
          <a:solidFill>
            <a:srgbClr val="92D050"/>
          </a:solidFill>
          <a:ln>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757542D3-0509-4007-BD41-5769124537E2}"/>
              </a:ext>
            </a:extLst>
          </p:cNvPr>
          <p:cNvSpPr/>
          <p:nvPr/>
        </p:nvSpPr>
        <p:spPr>
          <a:xfrm>
            <a:off x="8321820" y="2827981"/>
            <a:ext cx="130629" cy="130628"/>
          </a:xfrm>
          <a:prstGeom prst="ellipse">
            <a:avLst/>
          </a:prstGeom>
          <a:solidFill>
            <a:srgbClr val="92D050"/>
          </a:solidFill>
          <a:ln>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8" name="Ellips 27">
            <a:extLst>
              <a:ext uri="{FF2B5EF4-FFF2-40B4-BE49-F238E27FC236}">
                <a16:creationId xmlns:a16="http://schemas.microsoft.com/office/drawing/2014/main" id="{646613F4-DD1B-449F-A160-79BE4E93BA1C}"/>
              </a:ext>
            </a:extLst>
          </p:cNvPr>
          <p:cNvSpPr/>
          <p:nvPr/>
        </p:nvSpPr>
        <p:spPr>
          <a:xfrm>
            <a:off x="1763084" y="2843572"/>
            <a:ext cx="130629" cy="130628"/>
          </a:xfrm>
          <a:prstGeom prst="ellipse">
            <a:avLst/>
          </a:prstGeom>
          <a:solidFill>
            <a:srgbClr val="92D050"/>
          </a:solidFill>
          <a:ln>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EC464C7-A6BD-4CA4-93A5-245BF44C92D6}"/>
              </a:ext>
            </a:extLst>
          </p:cNvPr>
          <p:cNvSpPr txBox="1"/>
          <p:nvPr/>
        </p:nvSpPr>
        <p:spPr>
          <a:xfrm>
            <a:off x="7886964" y="2220680"/>
            <a:ext cx="1106905" cy="523220"/>
          </a:xfrm>
          <a:prstGeom prst="rect">
            <a:avLst/>
          </a:prstGeom>
          <a:noFill/>
        </p:spPr>
        <p:txBody>
          <a:bodyPr wrap="square" rtlCol="0">
            <a:spAutoFit/>
          </a:bodyPr>
          <a:lstStyle/>
          <a:p>
            <a:pPr algn="ctr"/>
            <a:r>
              <a:rPr lang="sv-SE" sz="1400" b="1" dirty="0"/>
              <a:t>388 000</a:t>
            </a:r>
            <a:br>
              <a:rPr lang="sv-SE" sz="1400" b="1" dirty="0"/>
            </a:br>
            <a:r>
              <a:rPr lang="sv-SE" sz="1400" b="1" dirty="0"/>
              <a:t>7,5 %</a:t>
            </a:r>
          </a:p>
        </p:txBody>
      </p:sp>
      <p:sp>
        <p:nvSpPr>
          <p:cNvPr id="11" name="textruta 10">
            <a:extLst>
              <a:ext uri="{FF2B5EF4-FFF2-40B4-BE49-F238E27FC236}">
                <a16:creationId xmlns:a16="http://schemas.microsoft.com/office/drawing/2014/main" id="{F0220DE4-6A0C-4D12-8769-C186EC3B62E0}"/>
              </a:ext>
            </a:extLst>
          </p:cNvPr>
          <p:cNvSpPr txBox="1"/>
          <p:nvPr/>
        </p:nvSpPr>
        <p:spPr>
          <a:xfrm>
            <a:off x="1310298" y="2248396"/>
            <a:ext cx="1106905" cy="523220"/>
          </a:xfrm>
          <a:prstGeom prst="rect">
            <a:avLst/>
          </a:prstGeom>
          <a:noFill/>
        </p:spPr>
        <p:txBody>
          <a:bodyPr wrap="square" rtlCol="0">
            <a:spAutoFit/>
          </a:bodyPr>
          <a:lstStyle/>
          <a:p>
            <a:pPr algn="ctr"/>
            <a:r>
              <a:rPr lang="sv-SE" sz="1400" b="1" dirty="0"/>
              <a:t>377 000</a:t>
            </a:r>
            <a:br>
              <a:rPr lang="sv-SE" sz="1400" b="1" dirty="0"/>
            </a:br>
            <a:r>
              <a:rPr lang="sv-SE" sz="1400" b="1" dirty="0"/>
              <a:t>7,4 %</a:t>
            </a:r>
          </a:p>
        </p:txBody>
      </p:sp>
      <p:sp>
        <p:nvSpPr>
          <p:cNvPr id="12" name="textruta 11">
            <a:extLst>
              <a:ext uri="{FF2B5EF4-FFF2-40B4-BE49-F238E27FC236}">
                <a16:creationId xmlns:a16="http://schemas.microsoft.com/office/drawing/2014/main" id="{5A56C48B-6647-4C2A-869F-8CB5979728AE}"/>
              </a:ext>
            </a:extLst>
          </p:cNvPr>
          <p:cNvSpPr txBox="1"/>
          <p:nvPr/>
        </p:nvSpPr>
        <p:spPr>
          <a:xfrm>
            <a:off x="3161571" y="1900747"/>
            <a:ext cx="1106905" cy="523220"/>
          </a:xfrm>
          <a:prstGeom prst="rect">
            <a:avLst/>
          </a:prstGeom>
          <a:noFill/>
        </p:spPr>
        <p:txBody>
          <a:bodyPr wrap="square" rtlCol="0">
            <a:spAutoFit/>
          </a:bodyPr>
          <a:lstStyle/>
          <a:p>
            <a:pPr algn="ctr"/>
            <a:r>
              <a:rPr lang="sv-SE" sz="1400" b="1" dirty="0"/>
              <a:t>478 000</a:t>
            </a:r>
            <a:br>
              <a:rPr lang="sv-SE" sz="1400" b="1" dirty="0"/>
            </a:br>
            <a:r>
              <a:rPr lang="sv-SE" sz="1400" b="1" dirty="0"/>
              <a:t>9,2 %</a:t>
            </a:r>
          </a:p>
        </p:txBody>
      </p:sp>
      <p:sp>
        <p:nvSpPr>
          <p:cNvPr id="13" name="Vänster klammerparentes 12">
            <a:extLst>
              <a:ext uri="{FF2B5EF4-FFF2-40B4-BE49-F238E27FC236}">
                <a16:creationId xmlns:a16="http://schemas.microsoft.com/office/drawing/2014/main" id="{FC7088FA-3E9E-4843-AD83-C0A730C70430}"/>
              </a:ext>
            </a:extLst>
          </p:cNvPr>
          <p:cNvSpPr/>
          <p:nvPr/>
        </p:nvSpPr>
        <p:spPr>
          <a:xfrm rot="16200000" flipH="1">
            <a:off x="3676284" y="2356779"/>
            <a:ext cx="286724" cy="3333509"/>
          </a:xfrm>
          <a:prstGeom prst="leftBrace">
            <a:avLst>
              <a:gd name="adj1" fmla="val 8333"/>
              <a:gd name="adj2" fmla="val 80616"/>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400"/>
          </a:p>
        </p:txBody>
      </p:sp>
      <p:sp>
        <p:nvSpPr>
          <p:cNvPr id="14" name="textruta 13">
            <a:extLst>
              <a:ext uri="{FF2B5EF4-FFF2-40B4-BE49-F238E27FC236}">
                <a16:creationId xmlns:a16="http://schemas.microsoft.com/office/drawing/2014/main" id="{0F85890C-D4AA-4D0D-8713-4C09C3527AA6}"/>
              </a:ext>
            </a:extLst>
          </p:cNvPr>
          <p:cNvSpPr txBox="1"/>
          <p:nvPr/>
        </p:nvSpPr>
        <p:spPr>
          <a:xfrm>
            <a:off x="4415483" y="3372197"/>
            <a:ext cx="2973089" cy="461665"/>
          </a:xfrm>
          <a:prstGeom prst="rect">
            <a:avLst/>
          </a:prstGeom>
          <a:noFill/>
        </p:spPr>
        <p:txBody>
          <a:bodyPr wrap="square" rtlCol="0">
            <a:spAutoFit/>
          </a:bodyPr>
          <a:lstStyle/>
          <a:p>
            <a:pPr marL="171450" indent="-171450">
              <a:buFont typeface="Arial" panose="020B0604020202020204" pitchFamily="34" charset="0"/>
              <a:buChar char="•"/>
            </a:pPr>
            <a:r>
              <a:rPr lang="sv-SE" sz="1200" dirty="0">
                <a:latin typeface="Arial" panose="020B0604020202020204" pitchFamily="34" charset="0"/>
                <a:cs typeface="Arial" panose="020B0604020202020204" pitchFamily="34" charset="0"/>
              </a:rPr>
              <a:t>117 000 varslade</a:t>
            </a:r>
          </a:p>
          <a:p>
            <a:pPr marL="171450" indent="-171450">
              <a:buFont typeface="Arial" panose="020B0604020202020204" pitchFamily="34" charset="0"/>
              <a:buChar char="•"/>
            </a:pPr>
            <a:r>
              <a:rPr lang="sv-SE" sz="1200" dirty="0">
                <a:latin typeface="Arial" panose="020B0604020202020204" pitchFamily="34" charset="0"/>
                <a:cs typeface="Arial" panose="020B0604020202020204" pitchFamily="34" charset="0"/>
              </a:rPr>
              <a:t>589 000 korttidspermitterade</a:t>
            </a:r>
            <a:endParaRPr lang="sv-SE" sz="1100" dirty="0">
              <a:latin typeface="Arial" panose="020B0604020202020204" pitchFamily="34" charset="0"/>
              <a:cs typeface="Arial" panose="020B0604020202020204" pitchFamily="34" charset="0"/>
            </a:endParaRPr>
          </a:p>
        </p:txBody>
      </p:sp>
      <p:sp>
        <p:nvSpPr>
          <p:cNvPr id="17" name="textruta 16">
            <a:extLst>
              <a:ext uri="{FF2B5EF4-FFF2-40B4-BE49-F238E27FC236}">
                <a16:creationId xmlns:a16="http://schemas.microsoft.com/office/drawing/2014/main" id="{92337DF4-4991-43B1-8F87-29A20051FC20}"/>
              </a:ext>
            </a:extLst>
          </p:cNvPr>
          <p:cNvSpPr txBox="1"/>
          <p:nvPr/>
        </p:nvSpPr>
        <p:spPr>
          <a:xfrm>
            <a:off x="6733115" y="3372197"/>
            <a:ext cx="2410886" cy="461665"/>
          </a:xfrm>
          <a:prstGeom prst="rect">
            <a:avLst/>
          </a:prstGeom>
          <a:noFill/>
        </p:spPr>
        <p:txBody>
          <a:bodyPr wrap="square" rtlCol="0">
            <a:spAutoFit/>
          </a:bodyPr>
          <a:lstStyle/>
          <a:p>
            <a:pPr marL="171450" indent="-171450">
              <a:buFont typeface="Arial" panose="020B0604020202020204" pitchFamily="34" charset="0"/>
              <a:buChar char="•"/>
            </a:pPr>
            <a:r>
              <a:rPr lang="sv-SE" sz="1200" dirty="0">
                <a:latin typeface="Arial" panose="020B0604020202020204" pitchFamily="34" charset="0"/>
                <a:cs typeface="Arial" panose="020B0604020202020204" pitchFamily="34" charset="0"/>
              </a:rPr>
              <a:t>22 000 varslade</a:t>
            </a:r>
          </a:p>
          <a:p>
            <a:pPr marL="171450" indent="-171450">
              <a:buFont typeface="Arial" panose="020B0604020202020204" pitchFamily="34" charset="0"/>
              <a:buChar char="•"/>
            </a:pPr>
            <a:r>
              <a:rPr lang="sv-SE" sz="1200" dirty="0">
                <a:latin typeface="Arial" panose="020B0604020202020204" pitchFamily="34" charset="0"/>
                <a:cs typeface="Arial" panose="020B0604020202020204" pitchFamily="34" charset="0"/>
              </a:rPr>
              <a:t>154 000 korttidspermitterade</a:t>
            </a:r>
            <a:endParaRPr lang="sv-SE" sz="1100" dirty="0">
              <a:latin typeface="Arial" panose="020B0604020202020204" pitchFamily="34" charset="0"/>
              <a:cs typeface="Arial" panose="020B0604020202020204" pitchFamily="34" charset="0"/>
            </a:endParaRPr>
          </a:p>
        </p:txBody>
      </p:sp>
      <p:sp>
        <p:nvSpPr>
          <p:cNvPr id="18" name="Vänster klammerparentes 17">
            <a:extLst>
              <a:ext uri="{FF2B5EF4-FFF2-40B4-BE49-F238E27FC236}">
                <a16:creationId xmlns:a16="http://schemas.microsoft.com/office/drawing/2014/main" id="{E651E4A0-E8F0-4316-848C-93A02AB8BDA8}"/>
              </a:ext>
            </a:extLst>
          </p:cNvPr>
          <p:cNvSpPr/>
          <p:nvPr/>
        </p:nvSpPr>
        <p:spPr>
          <a:xfrm rot="16200000" flipH="1">
            <a:off x="6875861" y="2464241"/>
            <a:ext cx="333034" cy="3072276"/>
          </a:xfrm>
          <a:prstGeom prst="leftBrace">
            <a:avLst>
              <a:gd name="adj1" fmla="val 20438"/>
              <a:gd name="adj2" fmla="val 62703"/>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sv-SE" sz="1400"/>
          </a:p>
        </p:txBody>
      </p:sp>
    </p:spTree>
    <p:extLst>
      <p:ext uri="{BB962C8B-B14F-4D97-AF65-F5344CB8AC3E}">
        <p14:creationId xmlns:p14="http://schemas.microsoft.com/office/powerpoint/2010/main" val="3550827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a:extLst>
              <a:ext uri="{FF2B5EF4-FFF2-40B4-BE49-F238E27FC236}">
                <a16:creationId xmlns:a16="http://schemas.microsoft.com/office/drawing/2014/main" id="{3DD1D0C5-4A07-4A54-8C17-CE41ED76B31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9434" t="25528" r="1" b="12668"/>
          <a:stretch/>
        </p:blipFill>
        <p:spPr>
          <a:xfrm>
            <a:off x="141859" y="0"/>
            <a:ext cx="9002141" cy="4576596"/>
          </a:xfrm>
          <a:noFill/>
        </p:spPr>
      </p:pic>
    </p:spTree>
    <p:extLst>
      <p:ext uri="{BB962C8B-B14F-4D97-AF65-F5344CB8AC3E}">
        <p14:creationId xmlns:p14="http://schemas.microsoft.com/office/powerpoint/2010/main" val="1440913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9886" y="1012285"/>
            <a:ext cx="8224228" cy="675000"/>
          </a:xfrm>
        </p:spPr>
        <p:txBody>
          <a:bodyPr/>
          <a:lstStyle/>
          <a:p>
            <a:r>
              <a:rPr lang="sv-SE" dirty="0"/>
              <a:t>Svårare situation för nya på arbetsmarknaden</a:t>
            </a:r>
          </a:p>
        </p:txBody>
      </p:sp>
      <p:sp>
        <p:nvSpPr>
          <p:cNvPr id="3" name="Platshållare för innehåll 2"/>
          <p:cNvSpPr>
            <a:spLocks noGrp="1"/>
          </p:cNvSpPr>
          <p:nvPr>
            <p:ph idx="1"/>
          </p:nvPr>
        </p:nvSpPr>
        <p:spPr>
          <a:xfrm>
            <a:off x="459886" y="1817913"/>
            <a:ext cx="7816154" cy="2852057"/>
          </a:xfrm>
        </p:spPr>
        <p:txBody>
          <a:bodyPr/>
          <a:lstStyle/>
          <a:p>
            <a:pPr marL="342900" lvl="1" indent="0">
              <a:buNone/>
            </a:pPr>
            <a:endParaRPr lang="sv-SE" dirty="0"/>
          </a:p>
          <a:p>
            <a:r>
              <a:rPr lang="sv-SE" b="1" dirty="0"/>
              <a:t>Ungdomar och utrikes födda</a:t>
            </a:r>
          </a:p>
          <a:p>
            <a:pPr lvl="1"/>
            <a:r>
              <a:rPr lang="sv-SE" dirty="0"/>
              <a:t>Branscher med ingångsjobb drabbade</a:t>
            </a:r>
          </a:p>
          <a:p>
            <a:pPr lvl="1"/>
            <a:r>
              <a:rPr lang="sv-SE" dirty="0"/>
              <a:t>Överrepresenterade bland visstidsanställda</a:t>
            </a:r>
          </a:p>
          <a:p>
            <a:pPr marL="0" indent="0">
              <a:buNone/>
            </a:pPr>
            <a:endParaRPr lang="sv-SE" sz="1600" dirty="0"/>
          </a:p>
          <a:p>
            <a:r>
              <a:rPr lang="sv-SE" b="1" dirty="0"/>
              <a:t>Fler påbörjar studier i lågkonjunktur</a:t>
            </a:r>
          </a:p>
          <a:p>
            <a:pPr lvl="1"/>
            <a:r>
              <a:rPr lang="sv-SE" dirty="0"/>
              <a:t>Rekordmånga ansökningar</a:t>
            </a:r>
          </a:p>
          <a:p>
            <a:pPr lvl="1"/>
            <a:endParaRPr lang="sv-SE" sz="900" dirty="0"/>
          </a:p>
          <a:p>
            <a:pPr marL="342900" lvl="1" indent="0">
              <a:buNone/>
            </a:pPr>
            <a:endParaRPr lang="sv-SE" sz="900" dirty="0"/>
          </a:p>
          <a:p>
            <a:pPr marL="342900" lvl="1" indent="0">
              <a:buNone/>
            </a:pPr>
            <a:endParaRPr lang="sv-SE" dirty="0"/>
          </a:p>
          <a:p>
            <a:pPr marL="342900" lvl="1" indent="0">
              <a:buNone/>
            </a:pPr>
            <a:endParaRPr lang="sv-SE" dirty="0"/>
          </a:p>
          <a:p>
            <a:pPr marL="342900" lvl="1" indent="0">
              <a:buNone/>
            </a:pPr>
            <a:endParaRPr lang="sv-SE" dirty="0"/>
          </a:p>
          <a:p>
            <a:pPr lvl="1"/>
            <a:endParaRPr lang="sv-SE" dirty="0"/>
          </a:p>
          <a:p>
            <a:endParaRPr lang="sv-SE" dirty="0"/>
          </a:p>
        </p:txBody>
      </p:sp>
    </p:spTree>
    <p:extLst>
      <p:ext uri="{BB962C8B-B14F-4D97-AF65-F5344CB8AC3E}">
        <p14:creationId xmlns:p14="http://schemas.microsoft.com/office/powerpoint/2010/main" val="1238365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latshållare för innehåll 2">
            <a:extLst>
              <a:ext uri="{FF2B5EF4-FFF2-40B4-BE49-F238E27FC236}">
                <a16:creationId xmlns:a16="http://schemas.microsoft.com/office/drawing/2014/main" id="{E7B131BB-876D-4021-B994-6858A5E11A81}"/>
              </a:ext>
            </a:extLst>
          </p:cNvPr>
          <p:cNvSpPr>
            <a:spLocks noGrp="1"/>
          </p:cNvSpPr>
          <p:nvPr>
            <p:ph idx="1"/>
          </p:nvPr>
        </p:nvSpPr>
        <p:spPr>
          <a:xfrm>
            <a:off x="1047427" y="398462"/>
            <a:ext cx="7227893" cy="381327"/>
          </a:xfrm>
        </p:spPr>
        <p:txBody>
          <a:bodyPr/>
          <a:lstStyle/>
          <a:p>
            <a:pPr marL="0" indent="0">
              <a:buClr>
                <a:srgbClr val="95C23D"/>
              </a:buClr>
              <a:buNone/>
            </a:pPr>
            <a:r>
              <a:rPr lang="sv-SE" sz="2800" b="1" dirty="0">
                <a:solidFill>
                  <a:srgbClr val="00005A"/>
                </a:solidFill>
              </a:rPr>
              <a:t>Ojämn återhämtning på arbetsmarknaden</a:t>
            </a:r>
          </a:p>
          <a:p>
            <a:pPr marL="0" indent="0">
              <a:buClr>
                <a:srgbClr val="95C23D"/>
              </a:buClr>
              <a:buNone/>
            </a:pPr>
            <a:endParaRPr lang="sv-SE"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Rektangel 38">
            <a:extLst>
              <a:ext uri="{FF2B5EF4-FFF2-40B4-BE49-F238E27FC236}">
                <a16:creationId xmlns:a16="http://schemas.microsoft.com/office/drawing/2014/main" id="{4CB4FA0B-AC63-4EE2-98E3-E233ECF8C738}"/>
              </a:ext>
            </a:extLst>
          </p:cNvPr>
          <p:cNvSpPr/>
          <p:nvPr/>
        </p:nvSpPr>
        <p:spPr>
          <a:xfrm>
            <a:off x="0" y="0"/>
            <a:ext cx="16383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3" name="Rak koppling 32">
            <a:extLst>
              <a:ext uri="{FF2B5EF4-FFF2-40B4-BE49-F238E27FC236}">
                <a16:creationId xmlns:a16="http://schemas.microsoft.com/office/drawing/2014/main" id="{E4F7C8FF-EA32-40B9-8B7C-447455C089A8}"/>
              </a:ext>
            </a:extLst>
          </p:cNvPr>
          <p:cNvCxnSpPr/>
          <p:nvPr/>
        </p:nvCxnSpPr>
        <p:spPr>
          <a:xfrm>
            <a:off x="1648778" y="888262"/>
            <a:ext cx="55711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9" name="Grupp 48">
            <a:extLst>
              <a:ext uri="{FF2B5EF4-FFF2-40B4-BE49-F238E27FC236}">
                <a16:creationId xmlns:a16="http://schemas.microsoft.com/office/drawing/2014/main" id="{FA5759E4-FDC7-4181-BFF3-8C8117E8F7E2}"/>
              </a:ext>
            </a:extLst>
          </p:cNvPr>
          <p:cNvGrpSpPr/>
          <p:nvPr/>
        </p:nvGrpSpPr>
        <p:grpSpPr>
          <a:xfrm>
            <a:off x="5887196" y="1067203"/>
            <a:ext cx="1603246" cy="1783510"/>
            <a:chOff x="4632111" y="1861485"/>
            <a:chExt cx="1742444" cy="1938359"/>
          </a:xfrm>
        </p:grpSpPr>
        <p:sp>
          <p:nvSpPr>
            <p:cNvPr id="35" name="Ellips 34">
              <a:extLst>
                <a:ext uri="{FF2B5EF4-FFF2-40B4-BE49-F238E27FC236}">
                  <a16:creationId xmlns:a16="http://schemas.microsoft.com/office/drawing/2014/main" id="{DD1CCC52-6B46-4E22-9573-38E361943CCC}"/>
                </a:ext>
              </a:extLst>
            </p:cNvPr>
            <p:cNvSpPr/>
            <p:nvPr/>
          </p:nvSpPr>
          <p:spPr>
            <a:xfrm>
              <a:off x="4632111" y="2057400"/>
              <a:ext cx="1742444" cy="1742444"/>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8" name="Grupp 47">
              <a:extLst>
                <a:ext uri="{FF2B5EF4-FFF2-40B4-BE49-F238E27FC236}">
                  <a16:creationId xmlns:a16="http://schemas.microsoft.com/office/drawing/2014/main" id="{2ACFE6E0-FDA0-4787-B5FA-E753B95499E4}"/>
                </a:ext>
              </a:extLst>
            </p:cNvPr>
            <p:cNvGrpSpPr/>
            <p:nvPr/>
          </p:nvGrpSpPr>
          <p:grpSpPr>
            <a:xfrm>
              <a:off x="4709631" y="1861485"/>
              <a:ext cx="1633731" cy="1814142"/>
              <a:chOff x="4709631" y="1861485"/>
              <a:chExt cx="1633731" cy="1814142"/>
            </a:xfrm>
          </p:grpSpPr>
          <p:pic>
            <p:nvPicPr>
              <p:cNvPr id="19" name="Bildobjekt 18">
                <a:extLst>
                  <a:ext uri="{FF2B5EF4-FFF2-40B4-BE49-F238E27FC236}">
                    <a16:creationId xmlns:a16="http://schemas.microsoft.com/office/drawing/2014/main" id="{2C100B9B-12B4-4C61-8015-131416B2F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631" y="1861485"/>
                <a:ext cx="1633731" cy="1633731"/>
              </a:xfrm>
              <a:prstGeom prst="rect">
                <a:avLst/>
              </a:prstGeom>
            </p:spPr>
          </p:pic>
          <p:pic>
            <p:nvPicPr>
              <p:cNvPr id="22" name="Bildobjekt 21">
                <a:extLst>
                  <a:ext uri="{FF2B5EF4-FFF2-40B4-BE49-F238E27FC236}">
                    <a16:creationId xmlns:a16="http://schemas.microsoft.com/office/drawing/2014/main" id="{6BA3938B-4506-428F-8CC0-EA62034E3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11391">
                <a:off x="4871037" y="2642818"/>
                <a:ext cx="1032809" cy="1032809"/>
              </a:xfrm>
              <a:prstGeom prst="rect">
                <a:avLst/>
              </a:prstGeom>
            </p:spPr>
          </p:pic>
        </p:grpSp>
      </p:grpSp>
      <p:grpSp>
        <p:nvGrpSpPr>
          <p:cNvPr id="47" name="Grupp 46">
            <a:extLst>
              <a:ext uri="{FF2B5EF4-FFF2-40B4-BE49-F238E27FC236}">
                <a16:creationId xmlns:a16="http://schemas.microsoft.com/office/drawing/2014/main" id="{D777835A-9460-4BCD-B0FF-74793EA9A764}"/>
              </a:ext>
            </a:extLst>
          </p:cNvPr>
          <p:cNvGrpSpPr/>
          <p:nvPr/>
        </p:nvGrpSpPr>
        <p:grpSpPr>
          <a:xfrm>
            <a:off x="4923904" y="2994225"/>
            <a:ext cx="1655549" cy="1655549"/>
            <a:chOff x="6568032" y="2057400"/>
            <a:chExt cx="1742444" cy="1742444"/>
          </a:xfrm>
        </p:grpSpPr>
        <p:sp>
          <p:nvSpPr>
            <p:cNvPr id="37" name="Ellips 36">
              <a:extLst>
                <a:ext uri="{FF2B5EF4-FFF2-40B4-BE49-F238E27FC236}">
                  <a16:creationId xmlns:a16="http://schemas.microsoft.com/office/drawing/2014/main" id="{6269F819-6AB4-4703-8DB7-53DC4074378A}"/>
                </a:ext>
              </a:extLst>
            </p:cNvPr>
            <p:cNvSpPr/>
            <p:nvPr/>
          </p:nvSpPr>
          <p:spPr>
            <a:xfrm>
              <a:off x="6568032" y="2057400"/>
              <a:ext cx="1742444" cy="1742444"/>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8420433E-A3E6-4685-AB12-8429D6178A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995" y="2629053"/>
              <a:ext cx="1170791" cy="1170791"/>
            </a:xfrm>
            <a:prstGeom prst="rect">
              <a:avLst/>
            </a:prstGeom>
          </p:spPr>
        </p:pic>
        <p:pic>
          <p:nvPicPr>
            <p:cNvPr id="42" name="Bildobjekt 41">
              <a:extLst>
                <a:ext uri="{FF2B5EF4-FFF2-40B4-BE49-F238E27FC236}">
                  <a16:creationId xmlns:a16="http://schemas.microsoft.com/office/drawing/2014/main" id="{8A4EE500-8820-45F6-8386-FE8942E2616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909948" y="2285733"/>
              <a:ext cx="818886" cy="989638"/>
            </a:xfrm>
            <a:prstGeom prst="rect">
              <a:avLst/>
            </a:prstGeom>
            <a:noFill/>
          </p:spPr>
        </p:pic>
      </p:grpSp>
      <p:grpSp>
        <p:nvGrpSpPr>
          <p:cNvPr id="50" name="Grupp 49">
            <a:extLst>
              <a:ext uri="{FF2B5EF4-FFF2-40B4-BE49-F238E27FC236}">
                <a16:creationId xmlns:a16="http://schemas.microsoft.com/office/drawing/2014/main" id="{06A78090-48FD-4C3D-A264-03D80B366354}"/>
              </a:ext>
            </a:extLst>
          </p:cNvPr>
          <p:cNvGrpSpPr/>
          <p:nvPr/>
        </p:nvGrpSpPr>
        <p:grpSpPr>
          <a:xfrm>
            <a:off x="3952176" y="1229375"/>
            <a:ext cx="1590537" cy="1621337"/>
            <a:chOff x="2691927" y="2002059"/>
            <a:chExt cx="1742444" cy="1776186"/>
          </a:xfrm>
        </p:grpSpPr>
        <p:pic>
          <p:nvPicPr>
            <p:cNvPr id="24" name="Bildobjekt 23">
              <a:extLst>
                <a:ext uri="{FF2B5EF4-FFF2-40B4-BE49-F238E27FC236}">
                  <a16:creationId xmlns:a16="http://schemas.microsoft.com/office/drawing/2014/main" id="{12D84D0D-D5E8-4FCE-AC3B-88E1E3ED2C9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137"/>
            <a:stretch/>
          </p:blipFill>
          <p:spPr>
            <a:xfrm>
              <a:off x="3633221" y="2002059"/>
              <a:ext cx="787262" cy="1679914"/>
            </a:xfrm>
            <a:prstGeom prst="rect">
              <a:avLst/>
            </a:prstGeom>
          </p:spPr>
        </p:pic>
        <p:sp>
          <p:nvSpPr>
            <p:cNvPr id="31" name="Ellips 30">
              <a:extLst>
                <a:ext uri="{FF2B5EF4-FFF2-40B4-BE49-F238E27FC236}">
                  <a16:creationId xmlns:a16="http://schemas.microsoft.com/office/drawing/2014/main" id="{FC3BF18B-FBA1-43D6-B520-D81412B3BC7F}"/>
                </a:ext>
              </a:extLst>
            </p:cNvPr>
            <p:cNvSpPr/>
            <p:nvPr/>
          </p:nvSpPr>
          <p:spPr>
            <a:xfrm>
              <a:off x="2691927" y="2035801"/>
              <a:ext cx="1742444" cy="1742444"/>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3" name="Bildobjekt 42">
              <a:extLst>
                <a:ext uri="{FF2B5EF4-FFF2-40B4-BE49-F238E27FC236}">
                  <a16:creationId xmlns:a16="http://schemas.microsoft.com/office/drawing/2014/main" id="{2CEDD005-7F99-44D1-8829-C6CB7BFFD3F7}"/>
                </a:ext>
              </a:extLst>
            </p:cNvPr>
            <p:cNvPicPr>
              <a:picLocks noChangeAspect="1"/>
            </p:cNvPicPr>
            <p:nvPr/>
          </p:nvPicPr>
          <p:blipFill>
            <a:blip r:embed="rId8"/>
            <a:stretch>
              <a:fillRect/>
            </a:stretch>
          </p:blipFill>
          <p:spPr>
            <a:xfrm>
              <a:off x="2712263" y="2351959"/>
              <a:ext cx="1143257" cy="1143257"/>
            </a:xfrm>
            <a:prstGeom prst="rect">
              <a:avLst/>
            </a:prstGeom>
          </p:spPr>
        </p:pic>
      </p:grpSp>
      <p:grpSp>
        <p:nvGrpSpPr>
          <p:cNvPr id="46" name="Grupp 45">
            <a:extLst>
              <a:ext uri="{FF2B5EF4-FFF2-40B4-BE49-F238E27FC236}">
                <a16:creationId xmlns:a16="http://schemas.microsoft.com/office/drawing/2014/main" id="{DC8ED3A3-7F36-496B-B9CD-B85A25E9ABC8}"/>
              </a:ext>
            </a:extLst>
          </p:cNvPr>
          <p:cNvGrpSpPr/>
          <p:nvPr/>
        </p:nvGrpSpPr>
        <p:grpSpPr>
          <a:xfrm>
            <a:off x="1996549" y="1223046"/>
            <a:ext cx="1741383" cy="1621344"/>
            <a:chOff x="786339" y="2044362"/>
            <a:chExt cx="1871449" cy="1742444"/>
          </a:xfrm>
        </p:grpSpPr>
        <p:sp>
          <p:nvSpPr>
            <p:cNvPr id="28" name="Ellips 27">
              <a:extLst>
                <a:ext uri="{FF2B5EF4-FFF2-40B4-BE49-F238E27FC236}">
                  <a16:creationId xmlns:a16="http://schemas.microsoft.com/office/drawing/2014/main" id="{494D00CE-EEDE-4BBE-A700-C56FEA51EFE9}"/>
                </a:ext>
              </a:extLst>
            </p:cNvPr>
            <p:cNvSpPr/>
            <p:nvPr/>
          </p:nvSpPr>
          <p:spPr>
            <a:xfrm>
              <a:off x="786339" y="2044362"/>
              <a:ext cx="1742444" cy="1742444"/>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pPr>
              <a:r>
                <a:rPr lang="sv-SE" dirty="0"/>
                <a:t>löshet</a:t>
              </a:r>
              <a:br>
                <a:rPr lang="sv-SE" dirty="0"/>
              </a:br>
              <a:r>
                <a:rPr lang="sv-SE" dirty="0"/>
                <a:t>helåret 2021</a:t>
              </a:r>
              <a:br>
                <a:rPr lang="sv-SE" dirty="0"/>
              </a:br>
              <a:endParaRPr lang="sv-SE" dirty="0"/>
            </a:p>
          </p:txBody>
        </p:sp>
        <p:pic>
          <p:nvPicPr>
            <p:cNvPr id="17" name="Bildobjekt 16">
              <a:extLst>
                <a:ext uri="{FF2B5EF4-FFF2-40B4-BE49-F238E27FC236}">
                  <a16:creationId xmlns:a16="http://schemas.microsoft.com/office/drawing/2014/main" id="{8AF694F3-84B5-4906-BC15-E2005D02FA8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3524" y="2440921"/>
              <a:ext cx="1140301" cy="1140301"/>
            </a:xfrm>
            <a:prstGeom prst="rect">
              <a:avLst/>
            </a:prstGeom>
          </p:spPr>
        </p:pic>
        <p:pic>
          <p:nvPicPr>
            <p:cNvPr id="45" name="Bildobjekt 44">
              <a:extLst>
                <a:ext uri="{FF2B5EF4-FFF2-40B4-BE49-F238E27FC236}">
                  <a16:creationId xmlns:a16="http://schemas.microsoft.com/office/drawing/2014/main" id="{B05E95F9-6FF2-4D31-BBA0-B7B3D218B88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14532" y="2235337"/>
              <a:ext cx="1143256" cy="1143256"/>
            </a:xfrm>
            <a:prstGeom prst="rect">
              <a:avLst/>
            </a:prstGeom>
          </p:spPr>
        </p:pic>
      </p:grpSp>
      <p:sp>
        <p:nvSpPr>
          <p:cNvPr id="55" name="Ellips 54">
            <a:extLst>
              <a:ext uri="{FF2B5EF4-FFF2-40B4-BE49-F238E27FC236}">
                <a16:creationId xmlns:a16="http://schemas.microsoft.com/office/drawing/2014/main" id="{945F512E-7E51-4A33-AB67-F9BB1427306A}"/>
              </a:ext>
            </a:extLst>
          </p:cNvPr>
          <p:cNvSpPr/>
          <p:nvPr/>
        </p:nvSpPr>
        <p:spPr>
          <a:xfrm>
            <a:off x="905442" y="3009972"/>
            <a:ext cx="1590537" cy="1590537"/>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8" name="Ellips 57">
            <a:extLst>
              <a:ext uri="{FF2B5EF4-FFF2-40B4-BE49-F238E27FC236}">
                <a16:creationId xmlns:a16="http://schemas.microsoft.com/office/drawing/2014/main" id="{4FE411EC-680E-49B3-81F3-E965811C2717}"/>
              </a:ext>
            </a:extLst>
          </p:cNvPr>
          <p:cNvSpPr/>
          <p:nvPr/>
        </p:nvSpPr>
        <p:spPr>
          <a:xfrm>
            <a:off x="2914673" y="3038975"/>
            <a:ext cx="1590537" cy="1590537"/>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2" name="Bildobjekt 51">
            <a:extLst>
              <a:ext uri="{FF2B5EF4-FFF2-40B4-BE49-F238E27FC236}">
                <a16:creationId xmlns:a16="http://schemas.microsoft.com/office/drawing/2014/main" id="{898231D0-D573-43BF-BFED-C041F4B8E70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4196" y="3016294"/>
            <a:ext cx="1497489" cy="1497489"/>
          </a:xfrm>
          <a:prstGeom prst="rect">
            <a:avLst/>
          </a:prstGeom>
        </p:spPr>
      </p:pic>
      <p:pic>
        <p:nvPicPr>
          <p:cNvPr id="61" name="Bildobjekt 60">
            <a:extLst>
              <a:ext uri="{FF2B5EF4-FFF2-40B4-BE49-F238E27FC236}">
                <a16:creationId xmlns:a16="http://schemas.microsoft.com/office/drawing/2014/main" id="{6C3E3F83-B11C-4D3E-8E8E-4E72491E488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37347" y="3244096"/>
            <a:ext cx="1141102" cy="1141102"/>
          </a:xfrm>
          <a:prstGeom prst="rect">
            <a:avLst/>
          </a:prstGeom>
        </p:spPr>
      </p:pic>
    </p:spTree>
    <p:extLst>
      <p:ext uri="{BB962C8B-B14F-4D97-AF65-F5344CB8AC3E}">
        <p14:creationId xmlns:p14="http://schemas.microsoft.com/office/powerpoint/2010/main" val="1784879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9886" y="457113"/>
            <a:ext cx="8224228" cy="675000"/>
          </a:xfrm>
        </p:spPr>
        <p:txBody>
          <a:bodyPr/>
          <a:lstStyle/>
          <a:p>
            <a:r>
              <a:rPr lang="sv-SE" dirty="0"/>
              <a:t>Pandemins påverkan på arbetsmarknaden</a:t>
            </a:r>
          </a:p>
        </p:txBody>
      </p:sp>
      <p:sp>
        <p:nvSpPr>
          <p:cNvPr id="3" name="Platshållare för innehåll 2"/>
          <p:cNvSpPr>
            <a:spLocks noGrp="1"/>
          </p:cNvSpPr>
          <p:nvPr>
            <p:ph idx="1"/>
          </p:nvPr>
        </p:nvSpPr>
        <p:spPr>
          <a:xfrm>
            <a:off x="459886" y="1132113"/>
            <a:ext cx="7816154" cy="3766458"/>
          </a:xfrm>
        </p:spPr>
        <p:txBody>
          <a:bodyPr/>
          <a:lstStyle/>
          <a:p>
            <a:pPr marL="342900" lvl="1" indent="0">
              <a:buNone/>
            </a:pPr>
            <a:endParaRPr lang="sv-SE" dirty="0"/>
          </a:p>
          <a:p>
            <a:r>
              <a:rPr lang="sv-SE" sz="1600" b="1" dirty="0"/>
              <a:t>Alla jobb kommer inte tillbaka efter krisen</a:t>
            </a:r>
          </a:p>
          <a:p>
            <a:pPr lvl="1"/>
            <a:r>
              <a:rPr lang="sv-SE" sz="1200" dirty="0"/>
              <a:t>Digitalisering och automatisering blir en viktigare del av arbetet</a:t>
            </a:r>
          </a:p>
          <a:p>
            <a:pPr lvl="1"/>
            <a:r>
              <a:rPr lang="sv-SE" sz="1200" dirty="0"/>
              <a:t>Behov av kompetensutveckling och omställning</a:t>
            </a:r>
          </a:p>
          <a:p>
            <a:pPr marL="0" indent="0">
              <a:buNone/>
            </a:pPr>
            <a:endParaRPr lang="sv-SE" sz="1600" dirty="0"/>
          </a:p>
          <a:p>
            <a:r>
              <a:rPr lang="sv-SE" sz="1600" b="1" dirty="0"/>
              <a:t>Obalanserna på arbetsmarknaden ökar</a:t>
            </a:r>
          </a:p>
          <a:p>
            <a:pPr lvl="1"/>
            <a:r>
              <a:rPr lang="sv-SE" sz="1200" dirty="0"/>
              <a:t>Fler arbetslösa som saknar efterfrågade kompetenser</a:t>
            </a:r>
          </a:p>
          <a:p>
            <a:pPr lvl="1"/>
            <a:r>
              <a:rPr lang="sv-SE" sz="1200" dirty="0"/>
              <a:t>Risk för att arbetslösheten biter sig fast på en högre nivå</a:t>
            </a:r>
          </a:p>
          <a:p>
            <a:pPr lvl="1"/>
            <a:endParaRPr lang="sv-SE" dirty="0"/>
          </a:p>
          <a:p>
            <a:r>
              <a:rPr lang="sv-SE" sz="1600" b="1" dirty="0"/>
              <a:t>Säkra omställningsförmågan framöver</a:t>
            </a:r>
          </a:p>
          <a:p>
            <a:pPr lvl="1"/>
            <a:r>
              <a:rPr lang="sv-SE" sz="1200" dirty="0"/>
              <a:t>Livslångt lärande </a:t>
            </a:r>
          </a:p>
          <a:p>
            <a:pPr lvl="1"/>
            <a:r>
              <a:rPr lang="sv-SE" sz="1200" dirty="0"/>
              <a:t>Arbetsgivare har ett ansvar för den framtida kompetensförsörjningen</a:t>
            </a:r>
          </a:p>
          <a:p>
            <a:pPr lvl="1"/>
            <a:r>
              <a:rPr lang="sv-SE" sz="1200" dirty="0"/>
              <a:t>Ett flexibelt utbildningssystem som möter de behov som finns</a:t>
            </a:r>
          </a:p>
          <a:p>
            <a:pPr marL="342900" lvl="1" indent="0">
              <a:buNone/>
            </a:pPr>
            <a:endParaRPr lang="sv-SE" dirty="0"/>
          </a:p>
          <a:p>
            <a:pPr marL="342900" lvl="1" indent="0">
              <a:buNone/>
            </a:pPr>
            <a:endParaRPr lang="sv-SE" dirty="0"/>
          </a:p>
          <a:p>
            <a:pPr marL="342900" lvl="1" indent="0">
              <a:buNone/>
            </a:pPr>
            <a:endParaRPr lang="sv-SE" dirty="0"/>
          </a:p>
          <a:p>
            <a:pPr lvl="1"/>
            <a:endParaRPr lang="sv-SE" dirty="0"/>
          </a:p>
          <a:p>
            <a:endParaRPr lang="sv-SE" dirty="0"/>
          </a:p>
        </p:txBody>
      </p:sp>
    </p:spTree>
    <p:extLst>
      <p:ext uri="{BB962C8B-B14F-4D97-AF65-F5344CB8AC3E}">
        <p14:creationId xmlns:p14="http://schemas.microsoft.com/office/powerpoint/2010/main" val="784071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303" y="1166228"/>
            <a:ext cx="3556690" cy="675000"/>
          </a:xfrm>
        </p:spPr>
        <p:txBody>
          <a:bodyPr/>
          <a:lstStyle/>
          <a:p>
            <a:r>
              <a:rPr lang="sv-SE" dirty="0"/>
              <a:t>Utbildning är nyckeln till arbetsmarknaden!</a:t>
            </a:r>
          </a:p>
        </p:txBody>
      </p:sp>
      <p:sp>
        <p:nvSpPr>
          <p:cNvPr id="3" name="Platshållare för innehåll 2"/>
          <p:cNvSpPr>
            <a:spLocks noGrp="1"/>
          </p:cNvSpPr>
          <p:nvPr>
            <p:ph idx="1"/>
          </p:nvPr>
        </p:nvSpPr>
        <p:spPr>
          <a:xfrm>
            <a:off x="575043" y="2063750"/>
            <a:ext cx="3629210" cy="2180872"/>
          </a:xfrm>
        </p:spPr>
        <p:txBody>
          <a:bodyPr/>
          <a:lstStyle/>
          <a:p>
            <a:pPr>
              <a:lnSpc>
                <a:spcPts val="2000"/>
              </a:lnSpc>
              <a:buFont typeface="Arial" panose="020B0604020202020204" pitchFamily="34" charset="0"/>
              <a:buChar char="•"/>
            </a:pPr>
            <a:r>
              <a:rPr lang="sv-SE" sz="1400" dirty="0"/>
              <a:t>Den stora skiljelinjen för möjligheterna på arbetsmarknaden går mellan dem som har och inte har fullföljt gymnasiala studier</a:t>
            </a:r>
            <a:br>
              <a:rPr lang="sv-SE" sz="1400" dirty="0"/>
            </a:br>
            <a:endParaRPr lang="sv-SE" sz="1400" dirty="0"/>
          </a:p>
          <a:p>
            <a:pPr>
              <a:lnSpc>
                <a:spcPts val="2000"/>
              </a:lnSpc>
              <a:buFont typeface="Arial" panose="020B0604020202020204" pitchFamily="34" charset="0"/>
              <a:buChar char="•"/>
            </a:pPr>
            <a:r>
              <a:rPr lang="sv-SE" sz="1400" dirty="0"/>
              <a:t>Slutförd gymnasial utbildning är viktigare än valet av inriktning</a:t>
            </a:r>
          </a:p>
          <a:p>
            <a:pPr>
              <a:buFont typeface="Arial" panose="020B0604020202020204" pitchFamily="34" charset="0"/>
              <a:buChar char="•"/>
            </a:pPr>
            <a:endParaRPr lang="sv-SE" sz="1400" dirty="0"/>
          </a:p>
          <a:p>
            <a:pPr>
              <a:buFont typeface="Arial" panose="020B0604020202020204" pitchFamily="34" charset="0"/>
              <a:buChar char="•"/>
            </a:pPr>
            <a:r>
              <a:rPr lang="sv-SE" sz="1400" dirty="0"/>
              <a:t>Högskoleutbildning mot tydliga målyrken</a:t>
            </a:r>
          </a:p>
          <a:p>
            <a:pPr>
              <a:buFont typeface="Arial" panose="020B0604020202020204" pitchFamily="34" charset="0"/>
              <a:buChar char="•"/>
            </a:pPr>
            <a:endParaRPr lang="sv-SE" dirty="0"/>
          </a:p>
          <a:p>
            <a:endParaRPr lang="sv-SE" dirty="0"/>
          </a:p>
        </p:txBody>
      </p:sp>
      <p:pic>
        <p:nvPicPr>
          <p:cNvPr id="5" name="Platshållare för bild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656" b="12656"/>
          <a:stretch>
            <a:fillRect/>
          </a:stretch>
        </p:blipFill>
        <p:spPr>
          <a:xfrm>
            <a:off x="4970584" y="0"/>
            <a:ext cx="4173415" cy="4695092"/>
          </a:xfrm>
        </p:spPr>
      </p:pic>
    </p:spTree>
    <p:extLst>
      <p:ext uri="{BB962C8B-B14F-4D97-AF65-F5344CB8AC3E}">
        <p14:creationId xmlns:p14="http://schemas.microsoft.com/office/powerpoint/2010/main" val="2414780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509721" y="317913"/>
            <a:ext cx="8944725" cy="432371"/>
          </a:xfrm>
        </p:spPr>
        <p:txBody>
          <a:bodyPr/>
          <a:lstStyle/>
          <a:p>
            <a:pPr marL="0" indent="0">
              <a:buNone/>
            </a:pPr>
            <a:r>
              <a:rPr lang="sv-SE" sz="2475" dirty="0"/>
              <a:t>Ungdomar är mer rörliga på arbetsmarknaden</a:t>
            </a:r>
            <a:br>
              <a:rPr lang="sv-SE" dirty="0"/>
            </a:br>
            <a:r>
              <a:rPr lang="sv-SE" sz="1500" b="0" dirty="0"/>
              <a:t>Inskrivna arbetslösa ungdomar 18-24 år efter utbildningsnivå</a:t>
            </a:r>
            <a:endParaRPr lang="sv-SE" sz="1650" b="0" dirty="0"/>
          </a:p>
        </p:txBody>
      </p:sp>
      <p:graphicFrame>
        <p:nvGraphicFramePr>
          <p:cNvPr id="5" name="Diagram 4">
            <a:extLst>
              <a:ext uri="{FF2B5EF4-FFF2-40B4-BE49-F238E27FC236}">
                <a16:creationId xmlns:a16="http://schemas.microsoft.com/office/drawing/2014/main" id="{37865F34-1B23-4EAE-8BA3-74733813D22D}"/>
              </a:ext>
            </a:extLst>
          </p:cNvPr>
          <p:cNvGraphicFramePr>
            <a:graphicFrameLocks/>
          </p:cNvGraphicFramePr>
          <p:nvPr>
            <p:extLst>
              <p:ext uri="{D42A27DB-BD31-4B8C-83A1-F6EECF244321}">
                <p14:modId xmlns:p14="http://schemas.microsoft.com/office/powerpoint/2010/main" val="679780333"/>
              </p:ext>
            </p:extLst>
          </p:nvPr>
        </p:nvGraphicFramePr>
        <p:xfrm>
          <a:off x="359596" y="432371"/>
          <a:ext cx="7160320" cy="47111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784196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3613" y="553870"/>
            <a:ext cx="7422784" cy="675000"/>
          </a:xfrm>
        </p:spPr>
        <p:txBody>
          <a:bodyPr/>
          <a:lstStyle/>
          <a:p>
            <a:r>
              <a:rPr lang="sv-SE" dirty="0"/>
              <a:t>Brist på arbetskraft innan och efter pandemin</a:t>
            </a:r>
          </a:p>
        </p:txBody>
      </p:sp>
      <p:sp>
        <p:nvSpPr>
          <p:cNvPr id="3" name="Platshållare för innehåll 2"/>
          <p:cNvSpPr>
            <a:spLocks noGrp="1"/>
          </p:cNvSpPr>
          <p:nvPr>
            <p:ph idx="1"/>
          </p:nvPr>
        </p:nvSpPr>
        <p:spPr>
          <a:xfrm>
            <a:off x="564572" y="1572689"/>
            <a:ext cx="7421825" cy="2872353"/>
          </a:xfrm>
        </p:spPr>
        <p:txBody>
          <a:bodyPr/>
          <a:lstStyle/>
          <a:p>
            <a:r>
              <a:rPr lang="sv-SE" sz="1600" dirty="0"/>
              <a:t>Stark jobbtillväxt, stora pensionsavgångar och förändrad demografi</a:t>
            </a:r>
          </a:p>
          <a:p>
            <a:pPr marL="0" indent="0">
              <a:buNone/>
            </a:pPr>
            <a:endParaRPr lang="sv-SE" sz="1600" dirty="0"/>
          </a:p>
          <a:p>
            <a:r>
              <a:rPr lang="sv-SE" sz="1600" dirty="0"/>
              <a:t>För yrken med </a:t>
            </a:r>
            <a:r>
              <a:rPr lang="sv-SE" sz="1600" b="1" dirty="0"/>
              <a:t>högskoleutbildning</a:t>
            </a:r>
            <a:r>
              <a:rPr lang="sv-SE" sz="1600" dirty="0"/>
              <a:t> beror bristen på kompetens på:</a:t>
            </a:r>
          </a:p>
          <a:p>
            <a:pPr marL="0" indent="0">
              <a:buNone/>
            </a:pPr>
            <a:r>
              <a:rPr lang="sv-SE" sz="1400" dirty="0"/>
              <a:t>      - Svagt intresse för vissa utbildningar</a:t>
            </a:r>
          </a:p>
          <a:p>
            <a:pPr marL="0" indent="0">
              <a:buNone/>
            </a:pPr>
            <a:r>
              <a:rPr lang="sv-SE" sz="1400" dirty="0"/>
              <a:t>      - Otillräcklig dimensionering  av vissa utbildningar</a:t>
            </a:r>
            <a:br>
              <a:rPr lang="sv-SE" sz="1600" dirty="0"/>
            </a:br>
            <a:endParaRPr lang="sv-SE" sz="1600" dirty="0"/>
          </a:p>
          <a:p>
            <a:r>
              <a:rPr lang="sv-SE" sz="1600" dirty="0"/>
              <a:t>På </a:t>
            </a:r>
            <a:r>
              <a:rPr lang="sv-SE" sz="1600" b="1" dirty="0"/>
              <a:t>gymnasial nivå </a:t>
            </a:r>
            <a:r>
              <a:rPr lang="sv-SE" sz="1600" dirty="0"/>
              <a:t>avser bristen enbart yrkesinriktade program</a:t>
            </a:r>
          </a:p>
          <a:p>
            <a:pPr marL="0" indent="0">
              <a:buNone/>
            </a:pPr>
            <a:r>
              <a:rPr lang="sv-SE" sz="1600" dirty="0"/>
              <a:t>     </a:t>
            </a:r>
            <a:r>
              <a:rPr lang="sv-SE" sz="1400" dirty="0"/>
              <a:t>- Svagt intresse för många yrkesförberedande utbildningar</a:t>
            </a:r>
            <a:br>
              <a:rPr lang="sv-SE" sz="1600" dirty="0"/>
            </a:br>
            <a:endParaRPr lang="sv-SE" sz="1600" dirty="0"/>
          </a:p>
          <a:p>
            <a:r>
              <a:rPr lang="sv-SE" sz="1600" b="1" dirty="0"/>
              <a:t>Fortsatt svårt på arbetsmarknaden utan slutförd gymnasial utbildning</a:t>
            </a:r>
          </a:p>
        </p:txBody>
      </p:sp>
    </p:spTree>
    <p:extLst>
      <p:ext uri="{BB962C8B-B14F-4D97-AF65-F5344CB8AC3E}">
        <p14:creationId xmlns:p14="http://schemas.microsoft.com/office/powerpoint/2010/main" val="2470795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Förbättra jobbmöjligheterna</a:t>
            </a:r>
          </a:p>
        </p:txBody>
      </p:sp>
      <p:sp>
        <p:nvSpPr>
          <p:cNvPr id="3" name="Platshållare för innehåll 2"/>
          <p:cNvSpPr>
            <a:spLocks noGrp="1"/>
          </p:cNvSpPr>
          <p:nvPr>
            <p:ph idx="13"/>
          </p:nvPr>
        </p:nvSpPr>
        <p:spPr>
          <a:xfrm>
            <a:off x="4500924" y="2012200"/>
            <a:ext cx="4315890" cy="2565000"/>
          </a:xfrm>
        </p:spPr>
        <p:txBody>
          <a:bodyPr/>
          <a:lstStyle/>
          <a:p>
            <a:r>
              <a:rPr lang="sv-SE" dirty="0"/>
              <a:t>Arbetslivserfarenhet</a:t>
            </a:r>
            <a:br>
              <a:rPr lang="sv-SE" dirty="0"/>
            </a:br>
            <a:endParaRPr lang="sv-SE" dirty="0"/>
          </a:p>
          <a:p>
            <a:r>
              <a:rPr lang="sv-SE" dirty="0"/>
              <a:t>Språkkunskaper</a:t>
            </a:r>
            <a:br>
              <a:rPr lang="sv-SE" dirty="0"/>
            </a:br>
            <a:endParaRPr lang="sv-SE" dirty="0"/>
          </a:p>
          <a:p>
            <a:r>
              <a:rPr lang="sv-SE" dirty="0"/>
              <a:t>Körkort</a:t>
            </a:r>
            <a:br>
              <a:rPr lang="sv-SE" dirty="0"/>
            </a:br>
            <a:endParaRPr lang="sv-SE" dirty="0"/>
          </a:p>
          <a:p>
            <a:r>
              <a:rPr lang="sv-SE" dirty="0"/>
              <a:t>Söka jobb över ett större område</a:t>
            </a:r>
            <a:br>
              <a:rPr lang="sv-SE" dirty="0"/>
            </a:br>
            <a:r>
              <a:rPr lang="sv-SE" sz="1600" dirty="0"/>
              <a:t>- Både geografiskt och yrkesmässigt</a:t>
            </a:r>
            <a:endParaRPr lang="sv-SE" dirty="0"/>
          </a:p>
        </p:txBody>
      </p:sp>
      <p:pic>
        <p:nvPicPr>
          <p:cNvPr id="6" name="Platshållare för bild 5"/>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2951" b="2951"/>
          <a:stretch>
            <a:fillRect/>
          </a:stretch>
        </p:blipFill>
        <p:spPr/>
      </p:pic>
    </p:spTree>
    <p:extLst>
      <p:ext uri="{BB962C8B-B14F-4D97-AF65-F5344CB8AC3E}">
        <p14:creationId xmlns:p14="http://schemas.microsoft.com/office/powerpoint/2010/main" val="1420411649"/>
      </p:ext>
    </p:extLst>
  </p:cSld>
  <p:clrMapOvr>
    <a:masterClrMapping/>
  </p:clrMapOvr>
</p:sld>
</file>

<file path=ppt/theme/theme1.xml><?xml version="1.0" encoding="utf-8"?>
<a:theme xmlns:a="http://schemas.openxmlformats.org/drawingml/2006/main" name="Arbetsförmedlingen">
  <a:themeElements>
    <a:clrScheme name="Arbetsförmedlingen">
      <a:dk1>
        <a:sysClr val="windowText" lastClr="000000"/>
      </a:dk1>
      <a:lt1>
        <a:sysClr val="window" lastClr="FFFFFF"/>
      </a:lt1>
      <a:dk2>
        <a:srgbClr val="44546A"/>
      </a:dk2>
      <a:lt2>
        <a:srgbClr val="E7E6E6"/>
      </a:lt2>
      <a:accent1>
        <a:srgbClr val="1F1B5A"/>
      </a:accent1>
      <a:accent2>
        <a:srgbClr val="95C23D"/>
      </a:accent2>
      <a:accent3>
        <a:srgbClr val="FBBC33"/>
      </a:accent3>
      <a:accent4>
        <a:srgbClr val="008886"/>
      </a:accent4>
      <a:accent5>
        <a:srgbClr val="E83278"/>
      </a:accent5>
      <a:accent6>
        <a:srgbClr val="7A74A2"/>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betsförmedlingen_bredbild.potx" id="{BD24AB10-C141-4896-9A6C-EC68E3827E94}" vid="{B9367E8A-253E-42B1-AE5B-A73ADC07D901}"/>
    </a:ext>
  </a:extLst>
</a:theme>
</file>

<file path=ppt/theme/theme2.xml><?xml version="1.0" encoding="utf-8"?>
<a:theme xmlns:a="http://schemas.openxmlformats.org/drawingml/2006/main" name="Arbetsförmedlingen, blå">
  <a:themeElements>
    <a:clrScheme name="Arbetsförmedlingen">
      <a:dk1>
        <a:sysClr val="windowText" lastClr="000000"/>
      </a:dk1>
      <a:lt1>
        <a:sysClr val="window" lastClr="FFFFFF"/>
      </a:lt1>
      <a:dk2>
        <a:srgbClr val="44546A"/>
      </a:dk2>
      <a:lt2>
        <a:srgbClr val="E7E6E6"/>
      </a:lt2>
      <a:accent1>
        <a:srgbClr val="1F1B5A"/>
      </a:accent1>
      <a:accent2>
        <a:srgbClr val="95C23D"/>
      </a:accent2>
      <a:accent3>
        <a:srgbClr val="FBBC33"/>
      </a:accent3>
      <a:accent4>
        <a:srgbClr val="008886"/>
      </a:accent4>
      <a:accent5>
        <a:srgbClr val="E83278"/>
      </a:accent5>
      <a:accent6>
        <a:srgbClr val="7A74A2"/>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betsförmedlingen_bredbild.potx" id="{BD24AB10-C141-4896-9A6C-EC68E3827E94}" vid="{01F2F066-37C9-4925-A74D-1957D2ADBDA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rbetsförmedlingen">
    <a:dk1>
      <a:sysClr val="windowText" lastClr="000000"/>
    </a:dk1>
    <a:lt1>
      <a:sysClr val="window" lastClr="FFFFFF"/>
    </a:lt1>
    <a:dk2>
      <a:srgbClr val="44546A"/>
    </a:dk2>
    <a:lt2>
      <a:srgbClr val="E7E6E6"/>
    </a:lt2>
    <a:accent1>
      <a:srgbClr val="1F1B5A"/>
    </a:accent1>
    <a:accent2>
      <a:srgbClr val="95C23D"/>
    </a:accent2>
    <a:accent3>
      <a:srgbClr val="FBBC33"/>
    </a:accent3>
    <a:accent4>
      <a:srgbClr val="008886"/>
    </a:accent4>
    <a:accent5>
      <a:srgbClr val="E83278"/>
    </a:accent5>
    <a:accent6>
      <a:srgbClr val="7A74A2"/>
    </a:accent6>
    <a:hlink>
      <a:srgbClr val="0563C1"/>
    </a:hlink>
    <a:folHlink>
      <a:srgbClr val="954F72"/>
    </a:folHlink>
  </a:clrScheme>
  <a:fontScheme name="Arbestförmedlingen">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rbetsförmedlingen">
    <a:dk1>
      <a:sysClr val="windowText" lastClr="000000"/>
    </a:dk1>
    <a:lt1>
      <a:sysClr val="window" lastClr="FFFFFF"/>
    </a:lt1>
    <a:dk2>
      <a:srgbClr val="44546A"/>
    </a:dk2>
    <a:lt2>
      <a:srgbClr val="E7E6E6"/>
    </a:lt2>
    <a:accent1>
      <a:srgbClr val="1F1B5A"/>
    </a:accent1>
    <a:accent2>
      <a:srgbClr val="95C23D"/>
    </a:accent2>
    <a:accent3>
      <a:srgbClr val="FBBC33"/>
    </a:accent3>
    <a:accent4>
      <a:srgbClr val="008886"/>
    </a:accent4>
    <a:accent5>
      <a:srgbClr val="E83278"/>
    </a:accent5>
    <a:accent6>
      <a:srgbClr val="7A74A2"/>
    </a:accent6>
    <a:hlink>
      <a:srgbClr val="0563C1"/>
    </a:hlink>
    <a:folHlink>
      <a:srgbClr val="954F72"/>
    </a:folHlink>
  </a:clrScheme>
  <a:fontScheme name="Arbestförmedlingen">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rbetsförmedlingen">
    <a:dk1>
      <a:sysClr val="windowText" lastClr="000000"/>
    </a:dk1>
    <a:lt1>
      <a:sysClr val="window" lastClr="FFFFFF"/>
    </a:lt1>
    <a:dk2>
      <a:srgbClr val="44546A"/>
    </a:dk2>
    <a:lt2>
      <a:srgbClr val="E7E6E6"/>
    </a:lt2>
    <a:accent1>
      <a:srgbClr val="1F1B5A"/>
    </a:accent1>
    <a:accent2>
      <a:srgbClr val="95C23D"/>
    </a:accent2>
    <a:accent3>
      <a:srgbClr val="FBBC33"/>
    </a:accent3>
    <a:accent4>
      <a:srgbClr val="008886"/>
    </a:accent4>
    <a:accent5>
      <a:srgbClr val="E83278"/>
    </a:accent5>
    <a:accent6>
      <a:srgbClr val="7A74A2"/>
    </a:accent6>
    <a:hlink>
      <a:srgbClr val="0563C1"/>
    </a:hlink>
    <a:folHlink>
      <a:srgbClr val="954F72"/>
    </a:folHlink>
  </a:clrScheme>
  <a:fontScheme name="Arbestförmedlingen">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Arbetsförmedlingen_bredbild</Template>
  <TotalTime>7459</TotalTime>
  <Words>577</Words>
  <Application>Microsoft Office PowerPoint</Application>
  <PresentationFormat>Bildspel på skärmen (16:9)</PresentationFormat>
  <Paragraphs>133</Paragraphs>
  <Slides>20</Slides>
  <Notes>13</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20</vt:i4>
      </vt:variant>
    </vt:vector>
  </HeadingPairs>
  <TitlesOfParts>
    <vt:vector size="28" baseType="lpstr">
      <vt:lpstr>Arial</vt:lpstr>
      <vt:lpstr>Calibri</vt:lpstr>
      <vt:lpstr>Courier New</vt:lpstr>
      <vt:lpstr>Georgia</vt:lpstr>
      <vt:lpstr>Helvetica Neue Medium</vt:lpstr>
      <vt:lpstr>Open Sans</vt:lpstr>
      <vt:lpstr>Arbetsförmedlingen</vt:lpstr>
      <vt:lpstr>Arbetsförmedlingen, blå</vt:lpstr>
      <vt:lpstr>Arbetsmarknaden för ungdomar</vt:lpstr>
      <vt:lpstr>PowerPoint-presentation</vt:lpstr>
      <vt:lpstr>Svårare situation för nya på arbetsmarknaden</vt:lpstr>
      <vt:lpstr>PowerPoint-presentation</vt:lpstr>
      <vt:lpstr>Pandemins påverkan på arbetsmarknaden</vt:lpstr>
      <vt:lpstr>Utbildning är nyckeln till arbetsmarknaden!</vt:lpstr>
      <vt:lpstr>PowerPoint-presentation</vt:lpstr>
      <vt:lpstr>Brist på arbetskraft innan och efter pandemin</vt:lpstr>
      <vt:lpstr>Förbättra jobbmöjligheterna</vt:lpstr>
      <vt:lpstr>Stort behov av utbildad arbetskraft framöver</vt:lpstr>
      <vt:lpstr>Efterfrågan på kompetenser till 2030</vt:lpstr>
      <vt:lpstr>Nya yrkesprognoser 2021</vt:lpstr>
      <vt:lpstr>Hitta yrkesprognoser</vt:lpstr>
      <vt:lpstr>PowerPoint-presentation</vt:lpstr>
      <vt:lpstr>Bristyrken</vt:lpstr>
      <vt:lpstr>Bristyrken</vt:lpstr>
      <vt:lpstr>På längre sikt: Framtidsyrken</vt:lpstr>
      <vt:lpstr>Sämre jobbmöjligheter på sikt</vt:lpstr>
      <vt:lpstr>Utveckling av regionala prognoser</vt:lpstr>
      <vt:lpstr>PowerPoint-presentation</vt:lpstr>
    </vt:vector>
  </TitlesOfParts>
  <Company>Arbetsförmedlingen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Exempel på rubrik</dc:title>
  <dc:creator>Sandra Offesson</dc:creator>
  <dc:description>Af 00013_2.0_(2018-09-12, AF9000)</dc:description>
  <cp:lastModifiedBy>Sandra Offesson</cp:lastModifiedBy>
  <cp:revision>521</cp:revision>
  <cp:lastPrinted>2020-06-12T12:39:51Z</cp:lastPrinted>
  <dcterms:created xsi:type="dcterms:W3CDTF">2019-05-10T08:50:15Z</dcterms:created>
  <dcterms:modified xsi:type="dcterms:W3CDTF">2021-10-27T13:14:02Z</dcterms:modified>
</cp:coreProperties>
</file>